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9" r:id="rId4"/>
    <p:sldId id="258" r:id="rId5"/>
    <p:sldId id="260" r:id="rId6"/>
    <p:sldId id="261" r:id="rId7"/>
    <p:sldId id="262" r:id="rId8"/>
    <p:sldId id="263" r:id="rId9"/>
    <p:sldId id="264" r:id="rId10"/>
    <p:sldId id="266" r:id="rId11"/>
    <p:sldId id="269" r:id="rId12"/>
    <p:sldId id="268" r:id="rId13"/>
    <p:sldId id="267" r:id="rId14"/>
    <p:sldId id="270" r:id="rId15"/>
    <p:sldId id="271" r:id="rId16"/>
    <p:sldId id="272" r:id="rId17"/>
    <p:sldId id="273" r:id="rId18"/>
    <p:sldId id="274" r:id="rId19"/>
    <p:sldId id="275" r:id="rId20"/>
    <p:sldId id="265"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D4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29" d="100"/>
          <a:sy n="29" d="100"/>
        </p:scale>
        <p:origin x="1190" y="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337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fld id="{E0067978-0881-459E-BC9B-72EED14D131B}" type="datetimeFigureOut">
              <a:rPr lang="en-US"/>
              <a:pPr/>
              <a:t>9/11/2017</a:t>
            </a:fld>
            <a:endParaRPr lang="en-US"/>
          </a:p>
        </p:txBody>
      </p:sp>
      <p:sp>
        <p:nvSpPr>
          <p:cNvPr id="337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37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37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37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3C6E34F3-EFA3-4034-ACB1-0A62DFA5EDCC}" type="slidenum">
              <a:rPr lang="en-US"/>
              <a:pPr/>
              <a:t>‹#›</a:t>
            </a:fld>
            <a:endParaRPr lang="en-US"/>
          </a:p>
        </p:txBody>
      </p:sp>
    </p:spTree>
    <p:extLst>
      <p:ext uri="{BB962C8B-B14F-4D97-AF65-F5344CB8AC3E}">
        <p14:creationId xmlns:p14="http://schemas.microsoft.com/office/powerpoint/2010/main" val="58213696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r>
              <a:rPr lang="en-US" dirty="0" smtClean="0"/>
              <a:t>Copy</a:t>
            </a:r>
            <a:r>
              <a:rPr lang="en-US" baseline="0" dirty="0" smtClean="0"/>
              <a:t> the skull on your sketchbook and copy 3 bones’ names</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r>
              <a:rPr lang="en-US" dirty="0" err="1" smtClean="0"/>
              <a:t>Analize</a:t>
            </a:r>
            <a:r>
              <a:rPr lang="en-US" dirty="0" smtClean="0"/>
              <a:t> Proportions, draw proportion</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r>
              <a:rPr lang="en-US" dirty="0" smtClean="0"/>
              <a:t>Copy the face on the right</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r>
              <a:rPr lang="en-US" dirty="0" smtClean="0"/>
              <a:t>Draw along the suggestions for each slide.</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FE77A65-C3B5-476C-BD3C-87B759B4A99F}" type="datetimeFigureOut">
              <a:rPr lang="en-US"/>
              <a:pPr>
                <a:defRPr/>
              </a:pPr>
              <a:t>9/11/2017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046BF6D-CE3B-439F-836A-D3A111E4A70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5A6EDA7-9E6D-4B79-A893-B43EC07BE084}" type="datetimeFigureOut">
              <a:rPr lang="en-US"/>
              <a:pPr>
                <a:defRPr/>
              </a:pPr>
              <a:t>9/11/2017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63C72CA-FFD7-4BEC-82BD-D581835F281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DFFD5CC-FFEE-4D60-BD18-290E3AD3FA78}" type="datetimeFigureOut">
              <a:rPr lang="en-US"/>
              <a:pPr>
                <a:defRPr/>
              </a:pPr>
              <a:t>9/11/2017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7A713D-866E-4630-8ECB-A60EC8B00C5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1F3B482-551E-4FFC-9016-E3D5A7CE952C}" type="datetimeFigureOut">
              <a:rPr lang="en-US"/>
              <a:pPr>
                <a:defRPr/>
              </a:pPr>
              <a:t>9/11/2017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AF6CEB2-BA28-4108-9C57-AE4E5E229E8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F2FE050-A1FF-4137-8CE3-5E5B7D697ACA}" type="datetimeFigureOut">
              <a:rPr lang="en-US"/>
              <a:pPr>
                <a:defRPr/>
              </a:pPr>
              <a:t>9/11/2017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0661190-FDDC-40CB-948C-F16B5CA617A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EA73497-E68B-410D-844F-A9B6FB26540A}" type="datetimeFigureOut">
              <a:rPr lang="en-US"/>
              <a:pPr>
                <a:defRPr/>
              </a:pPr>
              <a:t>9/11/2017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AB8D6B5-5F4B-4091-A55A-F1EE076917C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B814983-F6DA-46EF-82E9-8A0A2205D65B}" type="datetimeFigureOut">
              <a:rPr lang="en-US"/>
              <a:pPr>
                <a:defRPr/>
              </a:pPr>
              <a:t>9/11/2017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0993AE3-65E2-46A9-B32A-9478DA7F148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ED43982-D17F-4FD0-9677-24C1EF1D85F9}" type="datetimeFigureOut">
              <a:rPr lang="en-US"/>
              <a:pPr>
                <a:defRPr/>
              </a:pPr>
              <a:t>9/11/2017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4D3B0F6-80B4-459F-99E0-2036885FB64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241C555-9830-4C02-923C-688DDC9D976E}" type="datetimeFigureOut">
              <a:rPr lang="en-US"/>
              <a:pPr>
                <a:defRPr/>
              </a:pPr>
              <a:t>9/11/2017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CA65D0-5BF6-4AE5-9DF0-39AFF2359D2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89E242C-A6F4-4A8B-BC7B-F6EDDB4F1490}" type="datetimeFigureOut">
              <a:rPr lang="en-US"/>
              <a:pPr>
                <a:defRPr/>
              </a:pPr>
              <a:t>9/11/2017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7AFCCF2-599A-4DFA-A83D-64C1D55E8EF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96E15D4-934B-4AB8-B7BD-9AE7071FF912}" type="datetimeFigureOut">
              <a:rPr lang="en-US"/>
              <a:pPr>
                <a:defRPr/>
              </a:pPr>
              <a:t>9/11/2017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46BF417-3ECE-4C7D-984A-04551C883B8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CD4EF"/>
            </a:gs>
            <a:gs pos="100000">
              <a:schemeClr val="folHlink"/>
            </a:gs>
          </a:gsLst>
          <a:lin ang="5400000" scaled="1"/>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4BA9059D-A033-413F-8218-ECB8AEADDE86}" type="datetimeFigureOut">
              <a:rPr lang="en-US"/>
              <a:pPr>
                <a:defRPr/>
              </a:pPr>
              <a:t>9/11/2017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CFA80BE-BEF6-40D9-A502-88B10EF0D99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ircl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1066800"/>
            <a:ext cx="7772400" cy="1470025"/>
          </a:xfrm>
        </p:spPr>
        <p:txBody>
          <a:bodyPr/>
          <a:lstStyle/>
          <a:p>
            <a:pPr eaLnBrk="1" hangingPunct="1"/>
            <a:r>
              <a:rPr lang="en-US" b="1" smtClean="0"/>
              <a:t>Anatomy of the Face and Head Underlying Facial Expression</a:t>
            </a:r>
            <a:endParaRPr lang="en-US" smtClean="0"/>
          </a:p>
        </p:txBody>
      </p:sp>
      <p:pic>
        <p:nvPicPr>
          <p:cNvPr id="13316" name="Picture 4" descr="faces"/>
          <p:cNvPicPr>
            <a:picLocks noChangeAspect="1" noChangeArrowheads="1"/>
          </p:cNvPicPr>
          <p:nvPr/>
        </p:nvPicPr>
        <p:blipFill>
          <a:blip r:embed="rId3" cstate="print"/>
          <a:srcRect/>
          <a:stretch>
            <a:fillRect/>
          </a:stretch>
        </p:blipFill>
        <p:spPr bwMode="auto">
          <a:xfrm>
            <a:off x="609600" y="3124200"/>
            <a:ext cx="7905750" cy="33718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3000" fill="hold" nodeType="afterEffect">
                                  <p:stCondLst>
                                    <p:cond delay="0"/>
                                  </p:stCondLst>
                                  <p:childTnLst>
                                    <p:animRot by="21600000">
                                      <p:cBhvr>
                                        <p:cTn id="6" dur="2000" fill="hold"/>
                                        <p:tgtEl>
                                          <p:spTgt spid="133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b="1" smtClean="0"/>
              <a:t>Anatomy of the Human Skull</a:t>
            </a:r>
            <a:endParaRPr lang="en-US" smtClean="0"/>
          </a:p>
        </p:txBody>
      </p:sp>
      <p:sp>
        <p:nvSpPr>
          <p:cNvPr id="3" name="Content Placeholder 2"/>
          <p:cNvSpPr>
            <a:spLocks noGrp="1"/>
          </p:cNvSpPr>
          <p:nvPr>
            <p:ph idx="1"/>
          </p:nvPr>
        </p:nvSpPr>
        <p:spPr>
          <a:xfrm>
            <a:off x="304800" y="1600200"/>
            <a:ext cx="2819400" cy="4572000"/>
          </a:xfrm>
        </p:spPr>
        <p:txBody>
          <a:bodyPr rtlCol="0">
            <a:normAutofit fontScale="70000" lnSpcReduction="20000"/>
          </a:bodyPr>
          <a:lstStyle/>
          <a:p>
            <a:pPr eaLnBrk="1" fontAlgn="auto" hangingPunct="1">
              <a:spcAft>
                <a:spcPts val="0"/>
              </a:spcAft>
              <a:buFont typeface="Arial" pitchFamily="34" charset="0"/>
              <a:buChar char="•"/>
              <a:defRPr/>
            </a:pPr>
            <a:r>
              <a:rPr lang="en-US" dirty="0" smtClean="0"/>
              <a:t>The human cranium and the facial bones are the foundation for the soft tissues of the face and head. Thus, much of the visible appearance of the human face depends upon the shapes and qualities of these bones. </a:t>
            </a:r>
            <a:endParaRPr lang="en-US" dirty="0"/>
          </a:p>
        </p:txBody>
      </p:sp>
      <p:pic>
        <p:nvPicPr>
          <p:cNvPr id="3076" name="Picture 6" descr="Skull, anterior view."/>
          <p:cNvPicPr>
            <a:picLocks noChangeAspect="1" noChangeArrowheads="1"/>
          </p:cNvPicPr>
          <p:nvPr/>
        </p:nvPicPr>
        <p:blipFill>
          <a:blip r:embed="rId3" cstate="print"/>
          <a:srcRect/>
          <a:stretch>
            <a:fillRect/>
          </a:stretch>
        </p:blipFill>
        <p:spPr bwMode="auto">
          <a:xfrm>
            <a:off x="3657600" y="1289050"/>
            <a:ext cx="5248275" cy="5568950"/>
          </a:xfrm>
          <a:prstGeom prst="rect">
            <a:avLst/>
          </a:prstGeom>
          <a:noFill/>
          <a:ln w="9525">
            <a:noFill/>
            <a:miter lim="800000"/>
            <a:headEnd/>
            <a:tailEnd/>
          </a:ln>
        </p:spPr>
      </p:pic>
      <p:pic>
        <p:nvPicPr>
          <p:cNvPr id="7" name="Picture 4" descr="human cranium"/>
          <p:cNvPicPr>
            <a:picLocks noChangeAspect="1" noChangeArrowheads="1"/>
          </p:cNvPicPr>
          <p:nvPr/>
        </p:nvPicPr>
        <p:blipFill>
          <a:blip r:embed="rId4" cstate="print"/>
          <a:srcRect/>
          <a:stretch>
            <a:fillRect/>
          </a:stretch>
        </p:blipFill>
        <p:spPr bwMode="auto">
          <a:xfrm>
            <a:off x="304800" y="1219200"/>
            <a:ext cx="8607425" cy="521017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0" fill="hold"/>
                                        <p:tgtEl>
                                          <p:spTgt spid="7"/>
                                        </p:tgtEl>
                                        <p:attrNameLst>
                                          <p:attrName>ppt_x</p:attrName>
                                        </p:attrNameLst>
                                      </p:cBhvr>
                                      <p:tavLst>
                                        <p:tav tm="0">
                                          <p:val>
                                            <p:strVal val="#ppt_x"/>
                                          </p:val>
                                        </p:tav>
                                        <p:tav tm="100000">
                                          <p:val>
                                            <p:strVal val="#ppt_x"/>
                                          </p:val>
                                        </p:tav>
                                      </p:tavLst>
                                    </p:anim>
                                    <p:anim calcmode="lin" valueType="num">
                                      <p:cBhvr additive="base">
                                        <p:cTn id="8"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b="1" smtClean="0"/>
              <a:t>Muscular Anatomy</a:t>
            </a:r>
            <a:endParaRPr lang="en-US" smtClean="0"/>
          </a:p>
        </p:txBody>
      </p:sp>
      <p:pic>
        <p:nvPicPr>
          <p:cNvPr id="4099" name="Picture 2" descr="http://www.face-and-emotion.com/dataface/anatomy/media/HandAtlas_head3-4view.jpg"/>
          <p:cNvPicPr>
            <a:picLocks noChangeAspect="1" noChangeArrowheads="1"/>
          </p:cNvPicPr>
          <p:nvPr/>
        </p:nvPicPr>
        <p:blipFill>
          <a:blip r:embed="rId3" cstate="print"/>
          <a:srcRect/>
          <a:stretch>
            <a:fillRect/>
          </a:stretch>
        </p:blipFill>
        <p:spPr bwMode="auto">
          <a:xfrm>
            <a:off x="457200" y="1371600"/>
            <a:ext cx="4075113" cy="5191125"/>
          </a:xfrm>
          <a:prstGeom prst="rect">
            <a:avLst/>
          </a:prstGeom>
          <a:noFill/>
          <a:ln w="9525">
            <a:noFill/>
            <a:miter lim="800000"/>
            <a:headEnd/>
            <a:tailEnd/>
          </a:ln>
        </p:spPr>
      </p:pic>
      <p:sp>
        <p:nvSpPr>
          <p:cNvPr id="4100" name="TextBox 4"/>
          <p:cNvSpPr txBox="1">
            <a:spLocks noChangeArrowheads="1"/>
          </p:cNvSpPr>
          <p:nvPr/>
        </p:nvSpPr>
        <p:spPr bwMode="auto">
          <a:xfrm>
            <a:off x="5562600" y="1143000"/>
            <a:ext cx="3048000" cy="1477963"/>
          </a:xfrm>
          <a:prstGeom prst="rect">
            <a:avLst/>
          </a:prstGeom>
          <a:noFill/>
          <a:ln w="9525">
            <a:noFill/>
            <a:miter lim="800000"/>
            <a:headEnd/>
            <a:tailEnd/>
          </a:ln>
        </p:spPr>
        <p:txBody>
          <a:bodyPr>
            <a:spAutoFit/>
          </a:bodyPr>
          <a:lstStyle/>
          <a:p>
            <a:r>
              <a:rPr lang="en-US">
                <a:latin typeface="Calibri" pitchFamily="34" charset="0"/>
              </a:rPr>
              <a:t>The anatomy of muscles is most directly related to facial expression, as the muscles underlie these appearance changes. </a:t>
            </a:r>
          </a:p>
        </p:txBody>
      </p:sp>
      <p:pic>
        <p:nvPicPr>
          <p:cNvPr id="4101" name="Picture 4" descr="http://www.face-and-emotion.com/dataface/anatomy/media/muscles-superf-latview-morris.jpg"/>
          <p:cNvPicPr>
            <a:picLocks noChangeAspect="1" noChangeArrowheads="1"/>
          </p:cNvPicPr>
          <p:nvPr/>
        </p:nvPicPr>
        <p:blipFill>
          <a:blip r:embed="rId4" cstate="print"/>
          <a:srcRect/>
          <a:stretch>
            <a:fillRect/>
          </a:stretch>
        </p:blipFill>
        <p:spPr bwMode="auto">
          <a:xfrm>
            <a:off x="4953000" y="2743200"/>
            <a:ext cx="3790950" cy="375126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promoImage_1.jpg"/>
          <p:cNvPicPr>
            <a:picLocks noChangeAspect="1" noChangeArrowheads="1"/>
          </p:cNvPicPr>
          <p:nvPr/>
        </p:nvPicPr>
        <p:blipFill>
          <a:blip r:embed="rId3" cstate="print"/>
          <a:srcRect/>
          <a:stretch>
            <a:fillRect/>
          </a:stretch>
        </p:blipFill>
        <p:spPr bwMode="auto">
          <a:xfrm>
            <a:off x="762000" y="304800"/>
            <a:ext cx="7620000" cy="64008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smtClean="0"/>
              <a:t>Facial Proportion</a:t>
            </a:r>
          </a:p>
        </p:txBody>
      </p:sp>
      <p:pic>
        <p:nvPicPr>
          <p:cNvPr id="6147" name="Picture 2" descr="http://www.wetcanvas.com/Community/images/24-Mar-2005/46639-profile.jpg"/>
          <p:cNvPicPr>
            <a:picLocks noChangeAspect="1" noChangeArrowheads="1"/>
          </p:cNvPicPr>
          <p:nvPr/>
        </p:nvPicPr>
        <p:blipFill>
          <a:blip r:embed="rId3" cstate="print"/>
          <a:srcRect/>
          <a:stretch>
            <a:fillRect/>
          </a:stretch>
        </p:blipFill>
        <p:spPr bwMode="auto">
          <a:xfrm>
            <a:off x="533400" y="1676400"/>
            <a:ext cx="4876800" cy="4789488"/>
          </a:xfrm>
          <a:prstGeom prst="rect">
            <a:avLst/>
          </a:prstGeom>
          <a:noFill/>
          <a:ln w="9525">
            <a:noFill/>
            <a:miter lim="800000"/>
            <a:headEnd/>
            <a:tailEnd/>
          </a:ln>
        </p:spPr>
      </p:pic>
      <p:pic>
        <p:nvPicPr>
          <p:cNvPr id="6148" name="Picture 7" descr="face-proportion"/>
          <p:cNvPicPr>
            <a:picLocks noChangeAspect="1" noChangeArrowheads="1"/>
          </p:cNvPicPr>
          <p:nvPr/>
        </p:nvPicPr>
        <p:blipFill>
          <a:blip r:embed="rId4" cstate="print"/>
          <a:srcRect/>
          <a:stretch>
            <a:fillRect/>
          </a:stretch>
        </p:blipFill>
        <p:spPr bwMode="auto">
          <a:xfrm>
            <a:off x="5126038" y="1752600"/>
            <a:ext cx="3408362" cy="42291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p:nvPr>
        </p:nvSpPr>
        <p:spPr/>
        <p:txBody>
          <a:bodyPr/>
          <a:lstStyle/>
          <a:p>
            <a:pPr eaLnBrk="1" hangingPunct="1"/>
            <a:r>
              <a:rPr lang="en-US" sz="4000" b="1" smtClean="0"/>
              <a:t>Technique Demonstration: </a:t>
            </a:r>
            <a:br>
              <a:rPr lang="en-US" sz="4000" b="1" smtClean="0"/>
            </a:br>
            <a:r>
              <a:rPr lang="en-US" sz="4000" b="1" smtClean="0"/>
              <a:t>Face Proportions (Front View)</a:t>
            </a:r>
          </a:p>
        </p:txBody>
      </p:sp>
      <p:sp>
        <p:nvSpPr>
          <p:cNvPr id="7171" name="Rectangle 3"/>
          <p:cNvSpPr>
            <a:spLocks noGrp="1"/>
          </p:cNvSpPr>
          <p:nvPr>
            <p:ph type="body" idx="1"/>
          </p:nvPr>
        </p:nvSpPr>
        <p:spPr>
          <a:xfrm>
            <a:off x="457200" y="1600200"/>
            <a:ext cx="3048000" cy="2667000"/>
          </a:xfrm>
        </p:spPr>
        <p:txBody>
          <a:bodyPr/>
          <a:lstStyle/>
          <a:p>
            <a:pPr eaLnBrk="1" hangingPunct="1"/>
            <a:r>
              <a:rPr lang="en-US" b="1" smtClean="0"/>
              <a:t>1. HEAD.</a:t>
            </a:r>
            <a:r>
              <a:rPr lang="en-US" smtClean="0"/>
              <a:t> Draw a large head shape on your paper. </a:t>
            </a:r>
          </a:p>
        </p:txBody>
      </p:sp>
      <p:pic>
        <p:nvPicPr>
          <p:cNvPr id="7172" name="Picture 5" descr="Step 1: head"/>
          <p:cNvPicPr>
            <a:picLocks noChangeAspect="1" noChangeArrowheads="1"/>
          </p:cNvPicPr>
          <p:nvPr/>
        </p:nvPicPr>
        <p:blipFill>
          <a:blip r:embed="rId3" cstate="print"/>
          <a:srcRect/>
          <a:stretch>
            <a:fillRect/>
          </a:stretch>
        </p:blipFill>
        <p:spPr bwMode="auto">
          <a:xfrm>
            <a:off x="4114800" y="1981200"/>
            <a:ext cx="3441700" cy="3657600"/>
          </a:xfrm>
          <a:prstGeom prst="rect">
            <a:avLst/>
          </a:prstGeom>
          <a:noFill/>
          <a:ln w="9525">
            <a:noFill/>
            <a:miter lim="800000"/>
            <a:headEnd/>
            <a:tailEnd/>
          </a:ln>
        </p:spPr>
      </p:pic>
      <p:pic>
        <p:nvPicPr>
          <p:cNvPr id="18439" name="Picture 7" descr="Watch out for these common mistakes"/>
          <p:cNvPicPr>
            <a:picLocks noChangeAspect="1" noChangeArrowheads="1"/>
          </p:cNvPicPr>
          <p:nvPr/>
        </p:nvPicPr>
        <p:blipFill>
          <a:blip r:embed="rId4" cstate="print"/>
          <a:srcRect/>
          <a:stretch>
            <a:fillRect/>
          </a:stretch>
        </p:blipFill>
        <p:spPr bwMode="auto">
          <a:xfrm>
            <a:off x="1143000" y="3886200"/>
            <a:ext cx="2971800" cy="2392363"/>
          </a:xfrm>
          <a:prstGeom prst="rect">
            <a:avLst/>
          </a:prstGeom>
          <a:noFill/>
          <a:ln w="9525">
            <a:noFill/>
            <a:miter lim="800000"/>
            <a:headEnd/>
            <a:tailEnd/>
          </a:ln>
        </p:spPr>
      </p:pic>
      <p:sp>
        <p:nvSpPr>
          <p:cNvPr id="18442" name="Rectangle 10"/>
          <p:cNvSpPr>
            <a:spLocks noChangeArrowheads="1"/>
          </p:cNvSpPr>
          <p:nvPr/>
        </p:nvSpPr>
        <p:spPr bwMode="auto">
          <a:xfrm>
            <a:off x="381000" y="228600"/>
            <a:ext cx="8382000" cy="6248400"/>
          </a:xfrm>
          <a:prstGeom prst="rect">
            <a:avLst/>
          </a:prstGeom>
          <a:solidFill>
            <a:srgbClr val="FFFF00"/>
          </a:solidFill>
          <a:ln w="9525">
            <a:solidFill>
              <a:schemeClr val="tx1"/>
            </a:solidFill>
            <a:miter lim="800000"/>
            <a:headEnd/>
            <a:tailEnd/>
          </a:ln>
        </p:spPr>
        <p:txBody>
          <a:bodyPr wrap="none" anchor="ctr"/>
          <a:lstStyle/>
          <a:p>
            <a:pPr algn="ctr"/>
            <a:endParaRPr lang="en-US"/>
          </a:p>
        </p:txBody>
      </p:sp>
      <p:sp>
        <p:nvSpPr>
          <p:cNvPr id="18443" name="Text Box 11"/>
          <p:cNvSpPr txBox="1">
            <a:spLocks noChangeArrowheads="1"/>
          </p:cNvSpPr>
          <p:nvPr/>
        </p:nvSpPr>
        <p:spPr bwMode="auto">
          <a:xfrm>
            <a:off x="1371600" y="990600"/>
            <a:ext cx="6553200" cy="1465263"/>
          </a:xfrm>
          <a:prstGeom prst="rect">
            <a:avLst/>
          </a:prstGeom>
          <a:noFill/>
          <a:ln w="9525">
            <a:noFill/>
            <a:miter lim="800000"/>
            <a:headEnd/>
            <a:tailEnd/>
          </a:ln>
        </p:spPr>
        <p:txBody>
          <a:bodyPr>
            <a:spAutoFit/>
          </a:bodyPr>
          <a:lstStyle/>
          <a:p>
            <a:r>
              <a:rPr lang="en-US" b="1"/>
              <a:t>Face Shapes</a:t>
            </a:r>
            <a:r>
              <a:rPr lang="en-US"/>
              <a:t/>
            </a:r>
            <a:br>
              <a:rPr lang="en-US"/>
            </a:br>
            <a:r>
              <a:rPr lang="en-US"/>
              <a:t>Faces are oval or round,egg-shaped, or heart-shaped. </a:t>
            </a:r>
          </a:p>
          <a:p>
            <a:r>
              <a:rPr lang="en-US"/>
              <a:t> </a:t>
            </a:r>
            <a:br>
              <a:rPr lang="en-US"/>
            </a:br>
            <a:r>
              <a:rPr lang="en-US"/>
              <a:t>Every face is a little different—look carefully at your model and try to match the shape of the face.</a:t>
            </a:r>
          </a:p>
        </p:txBody>
      </p:sp>
      <p:pic>
        <p:nvPicPr>
          <p:cNvPr id="18445" name="Picture 13" descr="Portraits with face ovals"/>
          <p:cNvPicPr>
            <a:picLocks noChangeAspect="1" noChangeArrowheads="1"/>
          </p:cNvPicPr>
          <p:nvPr/>
        </p:nvPicPr>
        <p:blipFill>
          <a:blip r:embed="rId5" cstate="print"/>
          <a:srcRect/>
          <a:stretch>
            <a:fillRect/>
          </a:stretch>
        </p:blipFill>
        <p:spPr bwMode="auto">
          <a:xfrm>
            <a:off x="609600" y="3276600"/>
            <a:ext cx="7696200" cy="213836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439"/>
                                        </p:tgtEl>
                                        <p:attrNameLst>
                                          <p:attrName>style.visibility</p:attrName>
                                        </p:attrNameLst>
                                      </p:cBhvr>
                                      <p:to>
                                        <p:strVal val="visible"/>
                                      </p:to>
                                    </p:set>
                                    <p:animEffect transition="in" filter="blinds(horizontal)">
                                      <p:cBhvr>
                                        <p:cTn id="7" dur="1000"/>
                                        <p:tgtEl>
                                          <p:spTgt spid="18439"/>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8442"/>
                                        </p:tgtEl>
                                        <p:attrNameLst>
                                          <p:attrName>style.visibility</p:attrName>
                                        </p:attrNameLst>
                                      </p:cBhvr>
                                      <p:to>
                                        <p:strVal val="visible"/>
                                      </p:to>
                                    </p:set>
                                    <p:animEffect transition="in" filter="fade">
                                      <p:cBhvr>
                                        <p:cTn id="12" dur="2000"/>
                                        <p:tgtEl>
                                          <p:spTgt spid="18442"/>
                                        </p:tgtEl>
                                      </p:cBhvr>
                                    </p:animEffect>
                                    <p:anim calcmode="lin" valueType="num">
                                      <p:cBhvr>
                                        <p:cTn id="13" dur="2000" fill="hold"/>
                                        <p:tgtEl>
                                          <p:spTgt spid="18442"/>
                                        </p:tgtEl>
                                        <p:attrNameLst>
                                          <p:attrName>ppt_x</p:attrName>
                                        </p:attrNameLst>
                                      </p:cBhvr>
                                      <p:tavLst>
                                        <p:tav tm="0">
                                          <p:val>
                                            <p:strVal val="#ppt_x"/>
                                          </p:val>
                                        </p:tav>
                                        <p:tav tm="100000">
                                          <p:val>
                                            <p:strVal val="#ppt_x"/>
                                          </p:val>
                                        </p:tav>
                                      </p:tavLst>
                                    </p:anim>
                                    <p:anim calcmode="lin" valueType="num">
                                      <p:cBhvr>
                                        <p:cTn id="14" dur="1800" decel="100000" fill="hold"/>
                                        <p:tgtEl>
                                          <p:spTgt spid="18442"/>
                                        </p:tgtEl>
                                        <p:attrNameLst>
                                          <p:attrName>ppt_y</p:attrName>
                                        </p:attrNameLst>
                                      </p:cBhvr>
                                      <p:tavLst>
                                        <p:tav tm="0">
                                          <p:val>
                                            <p:strVal val="#ppt_y+1"/>
                                          </p:val>
                                        </p:tav>
                                        <p:tav tm="100000">
                                          <p:val>
                                            <p:strVal val="#ppt_y-.03"/>
                                          </p:val>
                                        </p:tav>
                                      </p:tavLst>
                                    </p:anim>
                                    <p:anim calcmode="lin" valueType="num">
                                      <p:cBhvr>
                                        <p:cTn id="15" dur="200" accel="100000" fill="hold">
                                          <p:stCondLst>
                                            <p:cond delay="1800"/>
                                          </p:stCondLst>
                                        </p:cTn>
                                        <p:tgtEl>
                                          <p:spTgt spid="18442"/>
                                        </p:tgtEl>
                                        <p:attrNameLst>
                                          <p:attrName>ppt_y</p:attrName>
                                        </p:attrNameLst>
                                      </p:cBhvr>
                                      <p:tavLst>
                                        <p:tav tm="0">
                                          <p:val>
                                            <p:strVal val="#ppt_y-.03"/>
                                          </p:val>
                                        </p:tav>
                                        <p:tav tm="100000">
                                          <p:val>
                                            <p:strVal val="#ppt_y"/>
                                          </p:val>
                                        </p:tav>
                                      </p:tavLst>
                                    </p:anim>
                                  </p:childTnLst>
                                </p:cTn>
                              </p:par>
                              <p:par>
                                <p:cTn id="16" presetID="37" presetClass="entr" presetSubtype="0" fill="hold" grpId="0" nodeType="withEffect">
                                  <p:stCondLst>
                                    <p:cond delay="0"/>
                                  </p:stCondLst>
                                  <p:childTnLst>
                                    <p:set>
                                      <p:cBhvr>
                                        <p:cTn id="17" dur="1" fill="hold">
                                          <p:stCondLst>
                                            <p:cond delay="0"/>
                                          </p:stCondLst>
                                        </p:cTn>
                                        <p:tgtEl>
                                          <p:spTgt spid="18443"/>
                                        </p:tgtEl>
                                        <p:attrNameLst>
                                          <p:attrName>style.visibility</p:attrName>
                                        </p:attrNameLst>
                                      </p:cBhvr>
                                      <p:to>
                                        <p:strVal val="visible"/>
                                      </p:to>
                                    </p:set>
                                    <p:animEffect transition="in" filter="fade">
                                      <p:cBhvr>
                                        <p:cTn id="18" dur="2000"/>
                                        <p:tgtEl>
                                          <p:spTgt spid="18443"/>
                                        </p:tgtEl>
                                      </p:cBhvr>
                                    </p:animEffect>
                                    <p:anim calcmode="lin" valueType="num">
                                      <p:cBhvr>
                                        <p:cTn id="19" dur="2000" fill="hold"/>
                                        <p:tgtEl>
                                          <p:spTgt spid="18443"/>
                                        </p:tgtEl>
                                        <p:attrNameLst>
                                          <p:attrName>ppt_x</p:attrName>
                                        </p:attrNameLst>
                                      </p:cBhvr>
                                      <p:tavLst>
                                        <p:tav tm="0">
                                          <p:val>
                                            <p:strVal val="#ppt_x"/>
                                          </p:val>
                                        </p:tav>
                                        <p:tav tm="100000">
                                          <p:val>
                                            <p:strVal val="#ppt_x"/>
                                          </p:val>
                                        </p:tav>
                                      </p:tavLst>
                                    </p:anim>
                                    <p:anim calcmode="lin" valueType="num">
                                      <p:cBhvr>
                                        <p:cTn id="20" dur="1800" decel="100000" fill="hold"/>
                                        <p:tgtEl>
                                          <p:spTgt spid="18443"/>
                                        </p:tgtEl>
                                        <p:attrNameLst>
                                          <p:attrName>ppt_y</p:attrName>
                                        </p:attrNameLst>
                                      </p:cBhvr>
                                      <p:tavLst>
                                        <p:tav tm="0">
                                          <p:val>
                                            <p:strVal val="#ppt_y+1"/>
                                          </p:val>
                                        </p:tav>
                                        <p:tav tm="100000">
                                          <p:val>
                                            <p:strVal val="#ppt_y-.03"/>
                                          </p:val>
                                        </p:tav>
                                      </p:tavLst>
                                    </p:anim>
                                    <p:anim calcmode="lin" valueType="num">
                                      <p:cBhvr>
                                        <p:cTn id="21" dur="200" accel="100000" fill="hold">
                                          <p:stCondLst>
                                            <p:cond delay="1800"/>
                                          </p:stCondLst>
                                        </p:cTn>
                                        <p:tgtEl>
                                          <p:spTgt spid="18443"/>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18445"/>
                                        </p:tgtEl>
                                        <p:attrNameLst>
                                          <p:attrName>style.visibility</p:attrName>
                                        </p:attrNameLst>
                                      </p:cBhvr>
                                      <p:to>
                                        <p:strVal val="visible"/>
                                      </p:to>
                                    </p:set>
                                    <p:animEffect transition="in" filter="fade">
                                      <p:cBhvr>
                                        <p:cTn id="24" dur="2000"/>
                                        <p:tgtEl>
                                          <p:spTgt spid="18445"/>
                                        </p:tgtEl>
                                      </p:cBhvr>
                                    </p:animEffect>
                                    <p:anim calcmode="lin" valueType="num">
                                      <p:cBhvr>
                                        <p:cTn id="25" dur="2000" fill="hold"/>
                                        <p:tgtEl>
                                          <p:spTgt spid="18445"/>
                                        </p:tgtEl>
                                        <p:attrNameLst>
                                          <p:attrName>ppt_x</p:attrName>
                                        </p:attrNameLst>
                                      </p:cBhvr>
                                      <p:tavLst>
                                        <p:tav tm="0">
                                          <p:val>
                                            <p:strVal val="#ppt_x"/>
                                          </p:val>
                                        </p:tav>
                                        <p:tav tm="100000">
                                          <p:val>
                                            <p:strVal val="#ppt_x"/>
                                          </p:val>
                                        </p:tav>
                                      </p:tavLst>
                                    </p:anim>
                                    <p:anim calcmode="lin" valueType="num">
                                      <p:cBhvr>
                                        <p:cTn id="26" dur="1800" decel="100000" fill="hold"/>
                                        <p:tgtEl>
                                          <p:spTgt spid="18445"/>
                                        </p:tgtEl>
                                        <p:attrNameLst>
                                          <p:attrName>ppt_y</p:attrName>
                                        </p:attrNameLst>
                                      </p:cBhvr>
                                      <p:tavLst>
                                        <p:tav tm="0">
                                          <p:val>
                                            <p:strVal val="#ppt_y+1"/>
                                          </p:val>
                                        </p:tav>
                                        <p:tav tm="100000">
                                          <p:val>
                                            <p:strVal val="#ppt_y-.03"/>
                                          </p:val>
                                        </p:tav>
                                      </p:tavLst>
                                    </p:anim>
                                    <p:anim calcmode="lin" valueType="num">
                                      <p:cBhvr>
                                        <p:cTn id="27" dur="200" accel="100000" fill="hold">
                                          <p:stCondLst>
                                            <p:cond delay="1800"/>
                                          </p:stCondLst>
                                        </p:cTn>
                                        <p:tgtEl>
                                          <p:spTgt spid="18445"/>
                                        </p:tgtEl>
                                        <p:attrNameLst>
                                          <p:attrName>ppt_y</p:attrName>
                                        </p:attrNameLst>
                                      </p:cBhvr>
                                      <p:tavLst>
                                        <p:tav tm="0">
                                          <p:val>
                                            <p:strVal val="#ppt_y-.03"/>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xit" presetSubtype="4" fill="hold" grpId="1" nodeType="clickEffect">
                                  <p:stCondLst>
                                    <p:cond delay="0"/>
                                  </p:stCondLst>
                                  <p:childTnLst>
                                    <p:anim calcmode="lin" valueType="num">
                                      <p:cBhvr additive="base">
                                        <p:cTn id="31" dur="500"/>
                                        <p:tgtEl>
                                          <p:spTgt spid="18442"/>
                                        </p:tgtEl>
                                        <p:attrNameLst>
                                          <p:attrName>ppt_x</p:attrName>
                                        </p:attrNameLst>
                                      </p:cBhvr>
                                      <p:tavLst>
                                        <p:tav tm="0">
                                          <p:val>
                                            <p:strVal val="ppt_x"/>
                                          </p:val>
                                        </p:tav>
                                        <p:tav tm="100000">
                                          <p:val>
                                            <p:strVal val="ppt_x"/>
                                          </p:val>
                                        </p:tav>
                                      </p:tavLst>
                                    </p:anim>
                                    <p:anim calcmode="lin" valueType="num">
                                      <p:cBhvr additive="base">
                                        <p:cTn id="32" dur="500"/>
                                        <p:tgtEl>
                                          <p:spTgt spid="18442"/>
                                        </p:tgtEl>
                                        <p:attrNameLst>
                                          <p:attrName>ppt_y</p:attrName>
                                        </p:attrNameLst>
                                      </p:cBhvr>
                                      <p:tavLst>
                                        <p:tav tm="0">
                                          <p:val>
                                            <p:strVal val="ppt_y"/>
                                          </p:val>
                                        </p:tav>
                                        <p:tav tm="100000">
                                          <p:val>
                                            <p:strVal val="1+ppt_h/2"/>
                                          </p:val>
                                        </p:tav>
                                      </p:tavLst>
                                    </p:anim>
                                    <p:set>
                                      <p:cBhvr>
                                        <p:cTn id="33" dur="1" fill="hold">
                                          <p:stCondLst>
                                            <p:cond delay="499"/>
                                          </p:stCondLst>
                                        </p:cTn>
                                        <p:tgtEl>
                                          <p:spTgt spid="18442"/>
                                        </p:tgtEl>
                                        <p:attrNameLst>
                                          <p:attrName>style.visibility</p:attrName>
                                        </p:attrNameLst>
                                      </p:cBhvr>
                                      <p:to>
                                        <p:strVal val="hidden"/>
                                      </p:to>
                                    </p:set>
                                  </p:childTnLst>
                                </p:cTn>
                              </p:par>
                              <p:par>
                                <p:cTn id="34" presetID="2" presetClass="exit" presetSubtype="4" fill="hold" grpId="1" nodeType="withEffect">
                                  <p:stCondLst>
                                    <p:cond delay="0"/>
                                  </p:stCondLst>
                                  <p:childTnLst>
                                    <p:anim calcmode="lin" valueType="num">
                                      <p:cBhvr additive="base">
                                        <p:cTn id="35" dur="500"/>
                                        <p:tgtEl>
                                          <p:spTgt spid="18443"/>
                                        </p:tgtEl>
                                        <p:attrNameLst>
                                          <p:attrName>ppt_x</p:attrName>
                                        </p:attrNameLst>
                                      </p:cBhvr>
                                      <p:tavLst>
                                        <p:tav tm="0">
                                          <p:val>
                                            <p:strVal val="ppt_x"/>
                                          </p:val>
                                        </p:tav>
                                        <p:tav tm="100000">
                                          <p:val>
                                            <p:strVal val="ppt_x"/>
                                          </p:val>
                                        </p:tav>
                                      </p:tavLst>
                                    </p:anim>
                                    <p:anim calcmode="lin" valueType="num">
                                      <p:cBhvr additive="base">
                                        <p:cTn id="36" dur="500"/>
                                        <p:tgtEl>
                                          <p:spTgt spid="18443"/>
                                        </p:tgtEl>
                                        <p:attrNameLst>
                                          <p:attrName>ppt_y</p:attrName>
                                        </p:attrNameLst>
                                      </p:cBhvr>
                                      <p:tavLst>
                                        <p:tav tm="0">
                                          <p:val>
                                            <p:strVal val="ppt_y"/>
                                          </p:val>
                                        </p:tav>
                                        <p:tav tm="100000">
                                          <p:val>
                                            <p:strVal val="1+ppt_h/2"/>
                                          </p:val>
                                        </p:tav>
                                      </p:tavLst>
                                    </p:anim>
                                    <p:set>
                                      <p:cBhvr>
                                        <p:cTn id="37" dur="1" fill="hold">
                                          <p:stCondLst>
                                            <p:cond delay="499"/>
                                          </p:stCondLst>
                                        </p:cTn>
                                        <p:tgtEl>
                                          <p:spTgt spid="18443"/>
                                        </p:tgtEl>
                                        <p:attrNameLst>
                                          <p:attrName>style.visibility</p:attrName>
                                        </p:attrNameLst>
                                      </p:cBhvr>
                                      <p:to>
                                        <p:strVal val="hidden"/>
                                      </p:to>
                                    </p:set>
                                  </p:childTnLst>
                                </p:cTn>
                              </p:par>
                              <p:par>
                                <p:cTn id="38" presetID="2" presetClass="exit" presetSubtype="4" fill="hold" nodeType="withEffect">
                                  <p:stCondLst>
                                    <p:cond delay="0"/>
                                  </p:stCondLst>
                                  <p:childTnLst>
                                    <p:anim calcmode="lin" valueType="num">
                                      <p:cBhvr additive="base">
                                        <p:cTn id="39" dur="500"/>
                                        <p:tgtEl>
                                          <p:spTgt spid="18445"/>
                                        </p:tgtEl>
                                        <p:attrNameLst>
                                          <p:attrName>ppt_x</p:attrName>
                                        </p:attrNameLst>
                                      </p:cBhvr>
                                      <p:tavLst>
                                        <p:tav tm="0">
                                          <p:val>
                                            <p:strVal val="ppt_x"/>
                                          </p:val>
                                        </p:tav>
                                        <p:tav tm="100000">
                                          <p:val>
                                            <p:strVal val="ppt_x"/>
                                          </p:val>
                                        </p:tav>
                                      </p:tavLst>
                                    </p:anim>
                                    <p:anim calcmode="lin" valueType="num">
                                      <p:cBhvr additive="base">
                                        <p:cTn id="40" dur="500"/>
                                        <p:tgtEl>
                                          <p:spTgt spid="18445"/>
                                        </p:tgtEl>
                                        <p:attrNameLst>
                                          <p:attrName>ppt_y</p:attrName>
                                        </p:attrNameLst>
                                      </p:cBhvr>
                                      <p:tavLst>
                                        <p:tav tm="0">
                                          <p:val>
                                            <p:strVal val="ppt_y"/>
                                          </p:val>
                                        </p:tav>
                                        <p:tav tm="100000">
                                          <p:val>
                                            <p:strVal val="1+ppt_h/2"/>
                                          </p:val>
                                        </p:tav>
                                      </p:tavLst>
                                    </p:anim>
                                    <p:set>
                                      <p:cBhvr>
                                        <p:cTn id="41" dur="1" fill="hold">
                                          <p:stCondLst>
                                            <p:cond delay="499"/>
                                          </p:stCondLst>
                                        </p:cTn>
                                        <p:tgtEl>
                                          <p:spTgt spid="184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2" grpId="0" animBg="1"/>
      <p:bldP spid="18442" grpId="1" animBg="1"/>
      <p:bldP spid="18443" grpId="0"/>
      <p:bldP spid="18443"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p:cNvSpPr>
          <p:nvPr>
            <p:ph type="body" idx="1"/>
          </p:nvPr>
        </p:nvSpPr>
        <p:spPr>
          <a:xfrm>
            <a:off x="304800" y="304800"/>
            <a:ext cx="7315200" cy="1524000"/>
          </a:xfrm>
        </p:spPr>
        <p:txBody>
          <a:bodyPr/>
          <a:lstStyle/>
          <a:p>
            <a:pPr eaLnBrk="1" hangingPunct="1">
              <a:lnSpc>
                <a:spcPct val="90000"/>
              </a:lnSpc>
            </a:pPr>
            <a:r>
              <a:rPr lang="en-US" sz="2800" b="1" smtClean="0"/>
              <a:t>2. EYES.</a:t>
            </a:r>
            <a:r>
              <a:rPr lang="en-US" sz="2800" smtClean="0"/>
              <a:t> Eyes are halfway down the face. So use your ruler to divide your head in half with a horizontal line. Draw lightly (you may want to erase it later).</a:t>
            </a:r>
            <a:br>
              <a:rPr lang="en-US" sz="2800" smtClean="0"/>
            </a:br>
            <a:endParaRPr lang="en-US" sz="2800" smtClean="0"/>
          </a:p>
        </p:txBody>
      </p:sp>
      <p:pic>
        <p:nvPicPr>
          <p:cNvPr id="8195" name="Picture 5" descr="Step 2: Eyes"/>
          <p:cNvPicPr>
            <a:picLocks noChangeAspect="1" noChangeArrowheads="1"/>
          </p:cNvPicPr>
          <p:nvPr/>
        </p:nvPicPr>
        <p:blipFill>
          <a:blip r:embed="rId3" cstate="print"/>
          <a:srcRect/>
          <a:stretch>
            <a:fillRect/>
          </a:stretch>
        </p:blipFill>
        <p:spPr bwMode="auto">
          <a:xfrm>
            <a:off x="685800" y="2133600"/>
            <a:ext cx="6629400" cy="3132138"/>
          </a:xfrm>
          <a:prstGeom prst="rect">
            <a:avLst/>
          </a:prstGeom>
          <a:noFill/>
          <a:ln w="9525">
            <a:noFill/>
            <a:miter lim="800000"/>
            <a:headEnd/>
            <a:tailEnd/>
          </a:ln>
        </p:spPr>
      </p:pic>
      <p:sp>
        <p:nvSpPr>
          <p:cNvPr id="8196" name="Text Box 6"/>
          <p:cNvSpPr txBox="1">
            <a:spLocks noChangeArrowheads="1"/>
          </p:cNvSpPr>
          <p:nvPr/>
        </p:nvSpPr>
        <p:spPr bwMode="auto">
          <a:xfrm>
            <a:off x="304800" y="5486400"/>
            <a:ext cx="4038600" cy="1190625"/>
          </a:xfrm>
          <a:prstGeom prst="rect">
            <a:avLst/>
          </a:prstGeom>
          <a:noFill/>
          <a:ln w="9525">
            <a:noFill/>
            <a:miter lim="800000"/>
            <a:headEnd/>
            <a:tailEnd/>
          </a:ln>
        </p:spPr>
        <p:txBody>
          <a:bodyPr>
            <a:spAutoFit/>
          </a:bodyPr>
          <a:lstStyle/>
          <a:p>
            <a:pPr>
              <a:spcBef>
                <a:spcPct val="50000"/>
              </a:spcBef>
            </a:pPr>
            <a:r>
              <a:rPr lang="en-US"/>
              <a:t>This will look a little alien until you add eyebrows and hair. But don't draw the eyes too high!</a:t>
            </a:r>
            <a:br>
              <a:rPr lang="en-US"/>
            </a:br>
            <a:endParaRPr lang="en-US"/>
          </a:p>
        </p:txBody>
      </p:sp>
      <p:pic>
        <p:nvPicPr>
          <p:cNvPr id="19463" name="Picture 7" descr="Step 2: Big Chin!"/>
          <p:cNvPicPr>
            <a:picLocks noChangeAspect="1" noChangeArrowheads="1"/>
          </p:cNvPicPr>
          <p:nvPr/>
        </p:nvPicPr>
        <p:blipFill>
          <a:blip r:embed="rId4" cstate="print"/>
          <a:srcRect/>
          <a:stretch>
            <a:fillRect/>
          </a:stretch>
        </p:blipFill>
        <p:spPr bwMode="auto">
          <a:xfrm>
            <a:off x="5181600" y="3733800"/>
            <a:ext cx="3657600" cy="264001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19463"/>
                                        </p:tgtEl>
                                        <p:attrNameLst>
                                          <p:attrName>style.visibility</p:attrName>
                                        </p:attrNameLst>
                                      </p:cBhvr>
                                      <p:to>
                                        <p:strVal val="visible"/>
                                      </p:to>
                                    </p:set>
                                    <p:anim calcmode="lin" valueType="num">
                                      <p:cBhvr>
                                        <p:cTn id="7" dur="5000" fill="hold"/>
                                        <p:tgtEl>
                                          <p:spTgt spid="19463"/>
                                        </p:tgtEl>
                                        <p:attrNameLst>
                                          <p:attrName>ppt_w</p:attrName>
                                        </p:attrNameLst>
                                      </p:cBhvr>
                                      <p:tavLst>
                                        <p:tav tm="0" fmla="#ppt_w*sin(2.5*pi*$)">
                                          <p:val>
                                            <p:fltVal val="0"/>
                                          </p:val>
                                        </p:tav>
                                        <p:tav tm="100000">
                                          <p:val>
                                            <p:fltVal val="1"/>
                                          </p:val>
                                        </p:tav>
                                      </p:tavLst>
                                    </p:anim>
                                    <p:anim calcmode="lin" valueType="num">
                                      <p:cBhvr>
                                        <p:cTn id="8" dur="5000" fill="hold"/>
                                        <p:tgtEl>
                                          <p:spTgt spid="1946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6"/>
          <p:cNvSpPr txBox="1">
            <a:spLocks noChangeArrowheads="1"/>
          </p:cNvSpPr>
          <p:nvPr/>
        </p:nvSpPr>
        <p:spPr bwMode="auto">
          <a:xfrm>
            <a:off x="381000" y="381000"/>
            <a:ext cx="8458200" cy="1917700"/>
          </a:xfrm>
          <a:prstGeom prst="rect">
            <a:avLst/>
          </a:prstGeom>
          <a:noFill/>
          <a:ln w="9525">
            <a:noFill/>
            <a:miter lim="800000"/>
            <a:headEnd/>
            <a:tailEnd/>
          </a:ln>
        </p:spPr>
        <p:txBody>
          <a:bodyPr>
            <a:spAutoFit/>
          </a:bodyPr>
          <a:lstStyle/>
          <a:p>
            <a:pPr>
              <a:spcBef>
                <a:spcPct val="50000"/>
              </a:spcBef>
            </a:pPr>
            <a:r>
              <a:rPr lang="en-US" sz="2400"/>
              <a:t>If you look at someone face on, they will have room for five eyes across the front of their face! You can divide the horizontal line into five equal spaces to figure out how big to make the eyes.</a:t>
            </a:r>
            <a:br>
              <a:rPr lang="en-US" sz="2400"/>
            </a:br>
            <a:endParaRPr lang="en-US" sz="2400"/>
          </a:p>
        </p:txBody>
      </p:sp>
      <p:pic>
        <p:nvPicPr>
          <p:cNvPr id="9219" name="Picture 8" descr="Step 2: Eyes"/>
          <p:cNvPicPr>
            <a:picLocks noChangeAspect="1" noChangeArrowheads="1"/>
          </p:cNvPicPr>
          <p:nvPr/>
        </p:nvPicPr>
        <p:blipFill>
          <a:blip r:embed="rId3" cstate="print"/>
          <a:srcRect/>
          <a:stretch>
            <a:fillRect/>
          </a:stretch>
        </p:blipFill>
        <p:spPr bwMode="auto">
          <a:xfrm>
            <a:off x="685800" y="2209800"/>
            <a:ext cx="3128963" cy="3638550"/>
          </a:xfrm>
          <a:prstGeom prst="rect">
            <a:avLst/>
          </a:prstGeom>
          <a:noFill/>
          <a:ln w="9525">
            <a:noFill/>
            <a:miter lim="800000"/>
            <a:headEnd/>
            <a:tailEnd/>
          </a:ln>
        </p:spPr>
      </p:pic>
      <p:pic>
        <p:nvPicPr>
          <p:cNvPr id="20490" name="Picture 10" descr="Carmine with 5 eyes"/>
          <p:cNvPicPr>
            <a:picLocks noChangeAspect="1" noChangeArrowheads="1"/>
          </p:cNvPicPr>
          <p:nvPr/>
        </p:nvPicPr>
        <p:blipFill>
          <a:blip r:embed="rId4" cstate="print"/>
          <a:srcRect/>
          <a:stretch>
            <a:fillRect/>
          </a:stretch>
        </p:blipFill>
        <p:spPr bwMode="auto">
          <a:xfrm>
            <a:off x="5246688" y="2057400"/>
            <a:ext cx="3116262" cy="374332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90"/>
                                        </p:tgtEl>
                                        <p:attrNameLst>
                                          <p:attrName>style.visibility</p:attrName>
                                        </p:attrNameLst>
                                      </p:cBhvr>
                                      <p:to>
                                        <p:strVal val="visible"/>
                                      </p:to>
                                    </p:set>
                                    <p:animEffect transition="in" filter="fade">
                                      <p:cBhvr>
                                        <p:cTn id="7" dur="2000"/>
                                        <p:tgtEl>
                                          <p:spTgt spid="20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p:cNvSpPr>
          <p:nvPr>
            <p:ph type="body" idx="1"/>
          </p:nvPr>
        </p:nvSpPr>
        <p:spPr>
          <a:xfrm>
            <a:off x="457200" y="533400"/>
            <a:ext cx="8382000" cy="1447800"/>
          </a:xfrm>
        </p:spPr>
        <p:txBody>
          <a:bodyPr/>
          <a:lstStyle/>
          <a:p>
            <a:pPr eaLnBrk="1" hangingPunct="1">
              <a:lnSpc>
                <a:spcPct val="90000"/>
              </a:lnSpc>
            </a:pPr>
            <a:r>
              <a:rPr lang="en-US" sz="2800" smtClean="0"/>
              <a:t>Now draw the eye shapes—you can draw five to start with to help you remember the size and spacing.</a:t>
            </a:r>
            <a:br>
              <a:rPr lang="en-US" sz="2800" smtClean="0"/>
            </a:br>
            <a:endParaRPr lang="en-US" sz="2800" smtClean="0"/>
          </a:p>
        </p:txBody>
      </p:sp>
      <p:pic>
        <p:nvPicPr>
          <p:cNvPr id="10243" name="Picture 5" descr="Step 2: Eyes"/>
          <p:cNvPicPr>
            <a:picLocks noChangeAspect="1" noChangeArrowheads="1"/>
          </p:cNvPicPr>
          <p:nvPr/>
        </p:nvPicPr>
        <p:blipFill>
          <a:blip r:embed="rId3" cstate="print"/>
          <a:srcRect/>
          <a:stretch>
            <a:fillRect/>
          </a:stretch>
        </p:blipFill>
        <p:spPr bwMode="auto">
          <a:xfrm>
            <a:off x="4267200" y="1828800"/>
            <a:ext cx="4038600" cy="3090863"/>
          </a:xfrm>
          <a:prstGeom prst="rect">
            <a:avLst/>
          </a:prstGeom>
          <a:noFill/>
          <a:ln w="9525">
            <a:noFill/>
            <a:miter lim="800000"/>
            <a:headEnd/>
            <a:tailEnd/>
          </a:ln>
        </p:spPr>
      </p:pic>
      <p:sp>
        <p:nvSpPr>
          <p:cNvPr id="21510" name="Rectangle 6"/>
          <p:cNvSpPr>
            <a:spLocks noChangeArrowheads="1"/>
          </p:cNvSpPr>
          <p:nvPr/>
        </p:nvSpPr>
        <p:spPr bwMode="auto">
          <a:xfrm>
            <a:off x="228600" y="2667000"/>
            <a:ext cx="1466850" cy="641350"/>
          </a:xfrm>
          <a:prstGeom prst="rect">
            <a:avLst/>
          </a:prstGeom>
          <a:noFill/>
          <a:ln w="9525">
            <a:noFill/>
            <a:miter lim="800000"/>
            <a:headEnd/>
            <a:tailEnd/>
          </a:ln>
        </p:spPr>
        <p:txBody>
          <a:bodyPr wrap="none" anchor="ctr">
            <a:spAutoFit/>
          </a:bodyPr>
          <a:lstStyle/>
          <a:p>
            <a:r>
              <a:rPr lang="en-US" b="1"/>
              <a:t>Eye Shapes</a:t>
            </a:r>
            <a:r>
              <a:rPr lang="en-US"/>
              <a:t/>
            </a:r>
            <a:br>
              <a:rPr lang="en-US"/>
            </a:br>
            <a:endParaRPr lang="en-US"/>
          </a:p>
        </p:txBody>
      </p:sp>
      <p:pic>
        <p:nvPicPr>
          <p:cNvPr id="21513" name="Picture 9" descr="Many eyes"/>
          <p:cNvPicPr>
            <a:picLocks noChangeAspect="1" noChangeArrowheads="1"/>
          </p:cNvPicPr>
          <p:nvPr/>
        </p:nvPicPr>
        <p:blipFill>
          <a:blip r:embed="rId4" cstate="print"/>
          <a:srcRect/>
          <a:stretch>
            <a:fillRect/>
          </a:stretch>
        </p:blipFill>
        <p:spPr bwMode="auto">
          <a:xfrm>
            <a:off x="1752600" y="1752600"/>
            <a:ext cx="1866900" cy="1676400"/>
          </a:xfrm>
          <a:prstGeom prst="rect">
            <a:avLst/>
          </a:prstGeom>
          <a:noFill/>
          <a:ln w="9525">
            <a:noFill/>
            <a:miter lim="800000"/>
            <a:headEnd/>
            <a:tailEnd/>
          </a:ln>
        </p:spPr>
      </p:pic>
      <p:pic>
        <p:nvPicPr>
          <p:cNvPr id="21515" name="Picture 11" descr="Watch out for common mistakes"/>
          <p:cNvPicPr>
            <a:picLocks noChangeAspect="1" noChangeArrowheads="1"/>
          </p:cNvPicPr>
          <p:nvPr/>
        </p:nvPicPr>
        <p:blipFill>
          <a:blip r:embed="rId5" cstate="print"/>
          <a:srcRect/>
          <a:stretch>
            <a:fillRect/>
          </a:stretch>
        </p:blipFill>
        <p:spPr bwMode="auto">
          <a:xfrm>
            <a:off x="152400" y="3657600"/>
            <a:ext cx="3657600" cy="291306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1513"/>
                                        </p:tgtEl>
                                        <p:attrNameLst>
                                          <p:attrName>style.visibility</p:attrName>
                                        </p:attrNameLst>
                                      </p:cBhvr>
                                      <p:to>
                                        <p:strVal val="visible"/>
                                      </p:to>
                                    </p:set>
                                    <p:animEffect transition="in" filter="wheel(4)">
                                      <p:cBhvr>
                                        <p:cTn id="7" dur="2000"/>
                                        <p:tgtEl>
                                          <p:spTgt spid="21513"/>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21510"/>
                                        </p:tgtEl>
                                        <p:attrNameLst>
                                          <p:attrName>style.visibility</p:attrName>
                                        </p:attrNameLst>
                                      </p:cBhvr>
                                      <p:to>
                                        <p:strVal val="visible"/>
                                      </p:to>
                                    </p:set>
                                    <p:animEffect transition="in" filter="wheel(4)">
                                      <p:cBhvr>
                                        <p:cTn id="10" dur="2000"/>
                                        <p:tgtEl>
                                          <p:spTgt spid="21510"/>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nodeType="clickEffect">
                                  <p:stCondLst>
                                    <p:cond delay="0"/>
                                  </p:stCondLst>
                                  <p:childTnLst>
                                    <p:set>
                                      <p:cBhvr>
                                        <p:cTn id="14" dur="1" fill="hold">
                                          <p:stCondLst>
                                            <p:cond delay="0"/>
                                          </p:stCondLst>
                                        </p:cTn>
                                        <p:tgtEl>
                                          <p:spTgt spid="21515"/>
                                        </p:tgtEl>
                                        <p:attrNameLst>
                                          <p:attrName>style.visibility</p:attrName>
                                        </p:attrNameLst>
                                      </p:cBhvr>
                                      <p:to>
                                        <p:strVal val="visible"/>
                                      </p:to>
                                    </p:set>
                                    <p:animEffect transition="in" filter="wheel(4)">
                                      <p:cBhvr>
                                        <p:cTn id="15" dur="2000"/>
                                        <p:tgtEl>
                                          <p:spTgt spid="21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body" idx="1"/>
          </p:nvPr>
        </p:nvSpPr>
        <p:spPr>
          <a:xfrm>
            <a:off x="228600" y="609600"/>
            <a:ext cx="8763000" cy="1447800"/>
          </a:xfrm>
        </p:spPr>
        <p:txBody>
          <a:bodyPr/>
          <a:lstStyle/>
          <a:p>
            <a:pPr eaLnBrk="1" hangingPunct="1">
              <a:lnSpc>
                <a:spcPct val="80000"/>
              </a:lnSpc>
            </a:pPr>
            <a:r>
              <a:rPr lang="en-US" sz="2400" b="1" smtClean="0"/>
              <a:t>3. NOSE.</a:t>
            </a:r>
            <a:r>
              <a:rPr lang="en-US" sz="2400" smtClean="0"/>
              <a:t> The size of the nose depends on the person. The bottom of the nose is often as wide as the inside corners of the eyes. So you can draw two lines down from the inside corners of the eyes. </a:t>
            </a:r>
            <a:br>
              <a:rPr lang="en-US" sz="2400" smtClean="0"/>
            </a:br>
            <a:endParaRPr lang="en-US" sz="2400" smtClean="0"/>
          </a:p>
        </p:txBody>
      </p:sp>
      <p:pic>
        <p:nvPicPr>
          <p:cNvPr id="11267" name="Picture 4" descr="Step 3: Nose"/>
          <p:cNvPicPr>
            <a:picLocks noChangeAspect="1" noChangeArrowheads="1"/>
          </p:cNvPicPr>
          <p:nvPr/>
        </p:nvPicPr>
        <p:blipFill>
          <a:blip r:embed="rId3" cstate="print"/>
          <a:srcRect/>
          <a:stretch>
            <a:fillRect/>
          </a:stretch>
        </p:blipFill>
        <p:spPr bwMode="auto">
          <a:xfrm>
            <a:off x="457200" y="1905000"/>
            <a:ext cx="4343400" cy="3597275"/>
          </a:xfrm>
          <a:prstGeom prst="rect">
            <a:avLst/>
          </a:prstGeom>
          <a:noFill/>
          <a:ln w="9525">
            <a:noFill/>
            <a:miter lim="800000"/>
            <a:headEnd/>
            <a:tailEnd/>
          </a:ln>
        </p:spPr>
      </p:pic>
      <p:sp>
        <p:nvSpPr>
          <p:cNvPr id="23559" name="Text Box 7"/>
          <p:cNvSpPr txBox="1">
            <a:spLocks noChangeArrowheads="1"/>
          </p:cNvSpPr>
          <p:nvPr/>
        </p:nvSpPr>
        <p:spPr bwMode="auto">
          <a:xfrm>
            <a:off x="5105400" y="2133600"/>
            <a:ext cx="3429000" cy="915988"/>
          </a:xfrm>
          <a:prstGeom prst="rect">
            <a:avLst/>
          </a:prstGeom>
          <a:noFill/>
          <a:ln w="9525">
            <a:noFill/>
            <a:miter lim="800000"/>
            <a:headEnd/>
            <a:tailEnd/>
          </a:ln>
        </p:spPr>
        <p:txBody>
          <a:bodyPr>
            <a:spAutoFit/>
          </a:bodyPr>
          <a:lstStyle/>
          <a:p>
            <a:pPr>
              <a:spcBef>
                <a:spcPct val="50000"/>
              </a:spcBef>
            </a:pPr>
            <a:r>
              <a:rPr lang="en-US"/>
              <a:t>Usually, the bottom of the nose is halfway between the eye line and the bottom of the chin. </a:t>
            </a:r>
          </a:p>
        </p:txBody>
      </p:sp>
      <p:pic>
        <p:nvPicPr>
          <p:cNvPr id="23561" name="Picture 9" descr="Step 3: Nose"/>
          <p:cNvPicPr>
            <a:picLocks noChangeAspect="1" noChangeArrowheads="1"/>
          </p:cNvPicPr>
          <p:nvPr/>
        </p:nvPicPr>
        <p:blipFill>
          <a:blip r:embed="rId4" cstate="print"/>
          <a:srcRect/>
          <a:stretch>
            <a:fillRect/>
          </a:stretch>
        </p:blipFill>
        <p:spPr bwMode="auto">
          <a:xfrm>
            <a:off x="4724400" y="3663950"/>
            <a:ext cx="4095750" cy="28702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3559"/>
                                        </p:tgtEl>
                                        <p:attrNameLst>
                                          <p:attrName>style.visibility</p:attrName>
                                        </p:attrNameLst>
                                      </p:cBhvr>
                                      <p:to>
                                        <p:strVal val="visible"/>
                                      </p:to>
                                    </p:set>
                                    <p:animEffect transition="in" filter="barn(inHorizontal)">
                                      <p:cBhvr>
                                        <p:cTn id="7" dur="3000"/>
                                        <p:tgtEl>
                                          <p:spTgt spid="23559"/>
                                        </p:tgtEl>
                                      </p:cBhvr>
                                    </p:animEffect>
                                  </p:childTnLst>
                                </p:cTn>
                              </p:par>
                              <p:par>
                                <p:cTn id="8" presetID="16" presetClass="entr" presetSubtype="26" fill="hold" nodeType="withEffect">
                                  <p:stCondLst>
                                    <p:cond delay="0"/>
                                  </p:stCondLst>
                                  <p:childTnLst>
                                    <p:set>
                                      <p:cBhvr>
                                        <p:cTn id="9" dur="1" fill="hold">
                                          <p:stCondLst>
                                            <p:cond delay="0"/>
                                          </p:stCondLst>
                                        </p:cTn>
                                        <p:tgtEl>
                                          <p:spTgt spid="23561"/>
                                        </p:tgtEl>
                                        <p:attrNameLst>
                                          <p:attrName>style.visibility</p:attrName>
                                        </p:attrNameLst>
                                      </p:cBhvr>
                                      <p:to>
                                        <p:strVal val="visible"/>
                                      </p:to>
                                    </p:set>
                                    <p:animEffect transition="in" filter="barn(inHorizontal)">
                                      <p:cBhvr>
                                        <p:cTn id="10" dur="3000"/>
                                        <p:tgtEl>
                                          <p:spTgt spid="23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ChangeArrowheads="1"/>
          </p:cNvSpPr>
          <p:nvPr/>
        </p:nvSpPr>
        <p:spPr bwMode="auto">
          <a:xfrm>
            <a:off x="304800" y="5029200"/>
            <a:ext cx="8572500" cy="1631950"/>
          </a:xfrm>
          <a:prstGeom prst="rect">
            <a:avLst/>
          </a:prstGeom>
          <a:noFill/>
          <a:ln w="9525">
            <a:noFill/>
            <a:miter lim="800000"/>
            <a:headEnd/>
            <a:tailEnd/>
          </a:ln>
        </p:spPr>
        <p:txBody>
          <a:bodyPr wrap="none" anchor="ctr">
            <a:spAutoFit/>
          </a:bodyPr>
          <a:lstStyle/>
          <a:p>
            <a:r>
              <a:rPr lang="en-US" b="1">
                <a:latin typeface="Verdana" pitchFamily="34" charset="0"/>
              </a:rPr>
              <a:t>Nose Shapes</a:t>
            </a:r>
            <a:r>
              <a:rPr lang="en-US">
                <a:latin typeface="Verdana" pitchFamily="34" charset="0"/>
              </a:rPr>
              <a:t/>
            </a:r>
            <a:br>
              <a:rPr lang="en-US">
                <a:latin typeface="Verdana" pitchFamily="34" charset="0"/>
              </a:rPr>
            </a:br>
            <a:r>
              <a:rPr lang="en-US">
                <a:latin typeface="Verdana" pitchFamily="34" charset="0"/>
              </a:rPr>
              <a:t>Noses take some practice. They come in may different shapes and sizes.</a:t>
            </a:r>
            <a:r>
              <a:rPr lang="en-US"/>
              <a:t/>
            </a:r>
            <a:br>
              <a:rPr lang="en-US"/>
            </a:br>
            <a:r>
              <a:rPr lang="en-US">
                <a:latin typeface="Calibri" pitchFamily="34" charset="0"/>
              </a:rPr>
              <a:t>  </a:t>
            </a:r>
            <a:r>
              <a:rPr lang="en-US" sz="6500">
                <a:latin typeface="Calibri" pitchFamily="34" charset="0"/>
              </a:rPr>
              <a:t> </a:t>
            </a:r>
            <a:r>
              <a:rPr lang="en-US">
                <a:latin typeface="Calibri" pitchFamily="34" charset="0"/>
              </a:rPr>
              <a:t>                               </a:t>
            </a:r>
          </a:p>
        </p:txBody>
      </p:sp>
      <p:pic>
        <p:nvPicPr>
          <p:cNvPr id="12291" name="Picture 4" descr="Many noses"/>
          <p:cNvPicPr>
            <a:picLocks noChangeAspect="1" noChangeArrowheads="1"/>
          </p:cNvPicPr>
          <p:nvPr/>
        </p:nvPicPr>
        <p:blipFill>
          <a:blip r:embed="rId3" cstate="print"/>
          <a:srcRect/>
          <a:stretch>
            <a:fillRect/>
          </a:stretch>
        </p:blipFill>
        <p:spPr bwMode="auto">
          <a:xfrm>
            <a:off x="3352800" y="5638800"/>
            <a:ext cx="1657350" cy="1038225"/>
          </a:xfrm>
          <a:prstGeom prst="rect">
            <a:avLst/>
          </a:prstGeom>
          <a:noFill/>
          <a:ln w="9525">
            <a:noFill/>
            <a:miter lim="800000"/>
            <a:headEnd/>
            <a:tailEnd/>
          </a:ln>
        </p:spPr>
      </p:pic>
      <p:sp>
        <p:nvSpPr>
          <p:cNvPr id="26629" name="Rectangle 5"/>
          <p:cNvSpPr>
            <a:spLocks noChangeArrowheads="1"/>
          </p:cNvSpPr>
          <p:nvPr/>
        </p:nvSpPr>
        <p:spPr bwMode="auto">
          <a:xfrm>
            <a:off x="4267200" y="457200"/>
            <a:ext cx="4624388" cy="1190625"/>
          </a:xfrm>
          <a:prstGeom prst="rect">
            <a:avLst/>
          </a:prstGeom>
          <a:noFill/>
          <a:ln w="9525">
            <a:noFill/>
            <a:miter lim="800000"/>
            <a:headEnd/>
            <a:tailEnd/>
          </a:ln>
        </p:spPr>
        <p:txBody>
          <a:bodyPr anchor="ctr">
            <a:spAutoFit/>
          </a:bodyPr>
          <a:lstStyle/>
          <a:p>
            <a:r>
              <a:rPr lang="en-US">
                <a:latin typeface="Verdana" pitchFamily="34" charset="0"/>
              </a:rPr>
              <a:t>Noses don</a:t>
            </a:r>
            <a:r>
              <a:rPr lang="en-US">
                <a:latin typeface="Calibri" pitchFamily="34" charset="0"/>
              </a:rPr>
              <a:t>’</a:t>
            </a:r>
            <a:r>
              <a:rPr lang="en-US">
                <a:latin typeface="Verdana" pitchFamily="34" charset="0"/>
              </a:rPr>
              <a:t>t have hard edges or outlines</a:t>
            </a:r>
            <a:r>
              <a:rPr lang="en-US">
                <a:latin typeface="Calibri" pitchFamily="34" charset="0"/>
              </a:rPr>
              <a:t>—</a:t>
            </a:r>
            <a:r>
              <a:rPr lang="en-US">
                <a:latin typeface="Verdana" pitchFamily="34" charset="0"/>
              </a:rPr>
              <a:t>most of their shape comes from shading. But you can draw simple outlines to practice.</a:t>
            </a:r>
            <a:endParaRPr lang="en-US">
              <a:latin typeface="Calibri" pitchFamily="34" charset="0"/>
            </a:endParaRPr>
          </a:p>
        </p:txBody>
      </p:sp>
      <p:graphicFrame>
        <p:nvGraphicFramePr>
          <p:cNvPr id="26642" name="Group 18"/>
          <p:cNvGraphicFramePr>
            <a:graphicFrameLocks noGrp="1"/>
          </p:cNvGraphicFramePr>
          <p:nvPr/>
        </p:nvGraphicFramePr>
        <p:xfrm>
          <a:off x="-2947988" y="2606675"/>
          <a:ext cx="2720975" cy="2012950"/>
        </p:xfrm>
        <a:graphic>
          <a:graphicData uri="http://schemas.openxmlformats.org/drawingml/2006/table">
            <a:tbl>
              <a:tblPr/>
              <a:tblGrid>
                <a:gridCol w="1360488">
                  <a:extLst>
                    <a:ext uri="{9D8B030D-6E8A-4147-A177-3AD203B41FA5}">
                      <a16:colId xmlns:a16="http://schemas.microsoft.com/office/drawing/2014/main" val="20000"/>
                    </a:ext>
                  </a:extLst>
                </a:gridCol>
                <a:gridCol w="1360487">
                  <a:extLst>
                    <a:ext uri="{9D8B030D-6E8A-4147-A177-3AD203B41FA5}">
                      <a16:colId xmlns:a16="http://schemas.microsoft.com/office/drawing/2014/main" val="20001"/>
                    </a:ext>
                  </a:extLst>
                </a:gridCol>
              </a:tblGrid>
              <a:tr h="2012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a:t>
                      </a:r>
                      <a:r>
                        <a:rPr kumimoji="0" lang="en-US" sz="9000" b="0" i="0" u="none" strike="noStrike" cap="none" normalizeH="0" baseline="0" smtClean="0">
                          <a:ln>
                            <a:noFill/>
                          </a:ln>
                          <a:solidFill>
                            <a:schemeClr val="tx1"/>
                          </a:solidFill>
                          <a:effectLst/>
                          <a:latin typeface="Calibri" pitchFamily="34" charset="0"/>
                        </a:rPr>
                        <a:t> </a:t>
                      </a:r>
                      <a:r>
                        <a:rPr kumimoji="0" lang="en-US" sz="1800" b="0" i="0" u="none" strike="noStrike" cap="none" normalizeH="0" baseline="0" smtClean="0">
                          <a:ln>
                            <a:noFill/>
                          </a:ln>
                          <a:solidFill>
                            <a:schemeClr val="tx1"/>
                          </a:solidFill>
                          <a:effectLst/>
                          <a:latin typeface="Calibri" pitchFamily="34" charset="0"/>
                        </a:rPr>
                        <a:t>                                   </a:t>
                      </a:r>
                    </a:p>
                  </a:txBody>
                  <a:tcPr anchor="ct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a:t>
                      </a:r>
                      <a:r>
                        <a:rPr kumimoji="0" lang="en-US" sz="9000" b="0" i="0" u="none" strike="noStrike" cap="none" normalizeH="0" baseline="0" smtClean="0">
                          <a:ln>
                            <a:noFill/>
                          </a:ln>
                          <a:solidFill>
                            <a:schemeClr val="tx1"/>
                          </a:solidFill>
                          <a:effectLst/>
                          <a:latin typeface="Calibri" pitchFamily="34" charset="0"/>
                        </a:rPr>
                        <a:t> </a:t>
                      </a:r>
                      <a:r>
                        <a:rPr kumimoji="0" lang="en-US" sz="1800" b="0" i="0" u="none" strike="noStrike" cap="none" normalizeH="0" baseline="0" smtClean="0">
                          <a:ln>
                            <a:noFill/>
                          </a:ln>
                          <a:solidFill>
                            <a:schemeClr val="tx1"/>
                          </a:solidFill>
                          <a:effectLst/>
                          <a:latin typeface="Calibri" pitchFamily="34" charset="0"/>
                        </a:rPr>
                        <a:t>                                   </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12296" name="Picture 7" descr="Practice nose shapes"/>
          <p:cNvPicPr>
            <a:picLocks noChangeAspect="1" noChangeArrowheads="1"/>
          </p:cNvPicPr>
          <p:nvPr/>
        </p:nvPicPr>
        <p:blipFill>
          <a:blip r:embed="rId4" cstate="print"/>
          <a:srcRect/>
          <a:stretch>
            <a:fillRect/>
          </a:stretch>
        </p:blipFill>
        <p:spPr bwMode="auto">
          <a:xfrm>
            <a:off x="-2803525" y="2927350"/>
            <a:ext cx="1905000" cy="1428750"/>
          </a:xfrm>
          <a:prstGeom prst="rect">
            <a:avLst/>
          </a:prstGeom>
          <a:noFill/>
          <a:ln w="9525">
            <a:noFill/>
            <a:miter lim="800000"/>
            <a:headEnd/>
            <a:tailEnd/>
          </a:ln>
        </p:spPr>
      </p:pic>
      <p:pic>
        <p:nvPicPr>
          <p:cNvPr id="26633" name="Picture 9" descr="Watch out for common mistakes"/>
          <p:cNvPicPr>
            <a:picLocks noChangeAspect="1" noChangeArrowheads="1"/>
          </p:cNvPicPr>
          <p:nvPr/>
        </p:nvPicPr>
        <p:blipFill>
          <a:blip r:embed="rId5" cstate="print"/>
          <a:srcRect/>
          <a:stretch>
            <a:fillRect/>
          </a:stretch>
        </p:blipFill>
        <p:spPr bwMode="auto">
          <a:xfrm>
            <a:off x="4343400" y="1828800"/>
            <a:ext cx="4191000" cy="3143250"/>
          </a:xfrm>
          <a:prstGeom prst="rect">
            <a:avLst/>
          </a:prstGeom>
          <a:noFill/>
          <a:ln w="9525">
            <a:noFill/>
            <a:miter lim="800000"/>
            <a:headEnd/>
            <a:tailEnd/>
          </a:ln>
        </p:spPr>
      </p:pic>
      <p:sp>
        <p:nvSpPr>
          <p:cNvPr id="12298" name="Text Box 19"/>
          <p:cNvSpPr txBox="1">
            <a:spLocks noChangeArrowheads="1"/>
          </p:cNvSpPr>
          <p:nvPr/>
        </p:nvSpPr>
        <p:spPr bwMode="auto">
          <a:xfrm>
            <a:off x="457200" y="228600"/>
            <a:ext cx="3429000" cy="641350"/>
          </a:xfrm>
          <a:prstGeom prst="rect">
            <a:avLst/>
          </a:prstGeom>
          <a:noFill/>
          <a:ln w="9525">
            <a:noFill/>
            <a:miter lim="800000"/>
            <a:headEnd/>
            <a:tailEnd/>
          </a:ln>
        </p:spPr>
        <p:txBody>
          <a:bodyPr>
            <a:spAutoFit/>
          </a:bodyPr>
          <a:lstStyle/>
          <a:p>
            <a:pPr>
              <a:spcBef>
                <a:spcPct val="50000"/>
              </a:spcBef>
            </a:pPr>
            <a:r>
              <a:rPr lang="en-US"/>
              <a:t>Now you have a "nose box"—draw the nose!</a:t>
            </a:r>
          </a:p>
        </p:txBody>
      </p:sp>
      <p:pic>
        <p:nvPicPr>
          <p:cNvPr id="12299" name="Picture 21" descr="Step 3: Nose"/>
          <p:cNvPicPr>
            <a:picLocks noChangeAspect="1" noChangeArrowheads="1"/>
          </p:cNvPicPr>
          <p:nvPr/>
        </p:nvPicPr>
        <p:blipFill>
          <a:blip r:embed="rId6" cstate="print"/>
          <a:srcRect/>
          <a:stretch>
            <a:fillRect/>
          </a:stretch>
        </p:blipFill>
        <p:spPr bwMode="auto">
          <a:xfrm>
            <a:off x="457200" y="1219200"/>
            <a:ext cx="2787650" cy="3429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fade">
                                      <p:cBhvr>
                                        <p:cTn id="7" dur="770" decel="100000"/>
                                        <p:tgtEl>
                                          <p:spTgt spid="26629"/>
                                        </p:tgtEl>
                                      </p:cBhvr>
                                    </p:animEffect>
                                    <p:animScale>
                                      <p:cBhvr>
                                        <p:cTn id="8" dur="770" decel="100000"/>
                                        <p:tgtEl>
                                          <p:spTgt spid="26629"/>
                                        </p:tgtEl>
                                      </p:cBhvr>
                                      <p:from x="10000" y="10000"/>
                                      <p:to x="200000" y="450000"/>
                                    </p:animScale>
                                    <p:animScale>
                                      <p:cBhvr>
                                        <p:cTn id="9" dur="1230" accel="100000" fill="hold">
                                          <p:stCondLst>
                                            <p:cond delay="770"/>
                                          </p:stCondLst>
                                        </p:cTn>
                                        <p:tgtEl>
                                          <p:spTgt spid="26629"/>
                                        </p:tgtEl>
                                      </p:cBhvr>
                                      <p:from x="200000" y="450000"/>
                                      <p:to x="100000" y="100000"/>
                                    </p:animScale>
                                    <p:set>
                                      <p:cBhvr>
                                        <p:cTn id="10" dur="770" fill="hold"/>
                                        <p:tgtEl>
                                          <p:spTgt spid="26629"/>
                                        </p:tgtEl>
                                        <p:attrNameLst>
                                          <p:attrName>ppt_x</p:attrName>
                                        </p:attrNameLst>
                                      </p:cBhvr>
                                      <p:to>
                                        <p:strVal val="(0.5)"/>
                                      </p:to>
                                    </p:set>
                                    <p:anim from="(0.5)" to="(#ppt_x)" calcmode="lin" valueType="num">
                                      <p:cBhvr>
                                        <p:cTn id="11" dur="1230" accel="100000" fill="hold">
                                          <p:stCondLst>
                                            <p:cond delay="770"/>
                                          </p:stCondLst>
                                        </p:cTn>
                                        <p:tgtEl>
                                          <p:spTgt spid="26629"/>
                                        </p:tgtEl>
                                        <p:attrNameLst>
                                          <p:attrName>ppt_x</p:attrName>
                                        </p:attrNameLst>
                                      </p:cBhvr>
                                    </p:anim>
                                    <p:set>
                                      <p:cBhvr>
                                        <p:cTn id="12" dur="770" fill="hold"/>
                                        <p:tgtEl>
                                          <p:spTgt spid="26629"/>
                                        </p:tgtEl>
                                        <p:attrNameLst>
                                          <p:attrName>ppt_y</p:attrName>
                                        </p:attrNameLst>
                                      </p:cBhvr>
                                      <p:to>
                                        <p:strVal val="(#ppt_y+0.4)"/>
                                      </p:to>
                                    </p:set>
                                    <p:anim from="(#ppt_y+0.4)" to="(#ppt_y)" calcmode="lin" valueType="num">
                                      <p:cBhvr>
                                        <p:cTn id="13" dur="1230" accel="100000" fill="hold">
                                          <p:stCondLst>
                                            <p:cond delay="770"/>
                                          </p:stCondLst>
                                        </p:cTn>
                                        <p:tgtEl>
                                          <p:spTgt spid="26629"/>
                                        </p:tgtEl>
                                        <p:attrNameLst>
                                          <p:attrName>ppt_y</p:attrName>
                                        </p:attrNameLst>
                                      </p:cBhvr>
                                    </p:anim>
                                  </p:childTnLst>
                                </p:cTn>
                              </p:par>
                              <p:par>
                                <p:cTn id="14" presetID="51" presetClass="entr" presetSubtype="0" fill="hold" nodeType="withEffect">
                                  <p:stCondLst>
                                    <p:cond delay="0"/>
                                  </p:stCondLst>
                                  <p:childTnLst>
                                    <p:set>
                                      <p:cBhvr>
                                        <p:cTn id="15" dur="1" fill="hold">
                                          <p:stCondLst>
                                            <p:cond delay="0"/>
                                          </p:stCondLst>
                                        </p:cTn>
                                        <p:tgtEl>
                                          <p:spTgt spid="26633"/>
                                        </p:tgtEl>
                                        <p:attrNameLst>
                                          <p:attrName>style.visibility</p:attrName>
                                        </p:attrNameLst>
                                      </p:cBhvr>
                                      <p:to>
                                        <p:strVal val="visible"/>
                                      </p:to>
                                    </p:set>
                                    <p:animEffect transition="in" filter="fade">
                                      <p:cBhvr>
                                        <p:cTn id="16" dur="770" decel="100000"/>
                                        <p:tgtEl>
                                          <p:spTgt spid="26633"/>
                                        </p:tgtEl>
                                      </p:cBhvr>
                                    </p:animEffect>
                                    <p:animScale>
                                      <p:cBhvr>
                                        <p:cTn id="17" dur="770" decel="100000"/>
                                        <p:tgtEl>
                                          <p:spTgt spid="26633"/>
                                        </p:tgtEl>
                                      </p:cBhvr>
                                      <p:from x="10000" y="10000"/>
                                      <p:to x="200000" y="450000"/>
                                    </p:animScale>
                                    <p:animScale>
                                      <p:cBhvr>
                                        <p:cTn id="18" dur="1230" accel="100000" fill="hold">
                                          <p:stCondLst>
                                            <p:cond delay="770"/>
                                          </p:stCondLst>
                                        </p:cTn>
                                        <p:tgtEl>
                                          <p:spTgt spid="26633"/>
                                        </p:tgtEl>
                                      </p:cBhvr>
                                      <p:from x="200000" y="450000"/>
                                      <p:to x="100000" y="100000"/>
                                    </p:animScale>
                                    <p:set>
                                      <p:cBhvr>
                                        <p:cTn id="19" dur="770" fill="hold"/>
                                        <p:tgtEl>
                                          <p:spTgt spid="26633"/>
                                        </p:tgtEl>
                                        <p:attrNameLst>
                                          <p:attrName>ppt_x</p:attrName>
                                        </p:attrNameLst>
                                      </p:cBhvr>
                                      <p:to>
                                        <p:strVal val="(0.5)"/>
                                      </p:to>
                                    </p:set>
                                    <p:anim from="(0.5)" to="(#ppt_x)" calcmode="lin" valueType="num">
                                      <p:cBhvr>
                                        <p:cTn id="20" dur="1230" accel="100000" fill="hold">
                                          <p:stCondLst>
                                            <p:cond delay="770"/>
                                          </p:stCondLst>
                                        </p:cTn>
                                        <p:tgtEl>
                                          <p:spTgt spid="26633"/>
                                        </p:tgtEl>
                                        <p:attrNameLst>
                                          <p:attrName>ppt_x</p:attrName>
                                        </p:attrNameLst>
                                      </p:cBhvr>
                                    </p:anim>
                                    <p:set>
                                      <p:cBhvr>
                                        <p:cTn id="21" dur="770" fill="hold"/>
                                        <p:tgtEl>
                                          <p:spTgt spid="26633"/>
                                        </p:tgtEl>
                                        <p:attrNameLst>
                                          <p:attrName>ppt_y</p:attrName>
                                        </p:attrNameLst>
                                      </p:cBhvr>
                                      <p:to>
                                        <p:strVal val="(#ppt_y+0.4)"/>
                                      </p:to>
                                    </p:set>
                                    <p:anim from="(#ppt_y+0.4)" to="(#ppt_y)" calcmode="lin" valueType="num">
                                      <p:cBhvr>
                                        <p:cTn id="22" dur="1230" accel="100000" fill="hold">
                                          <p:stCondLst>
                                            <p:cond delay="770"/>
                                          </p:stCondLst>
                                        </p:cTn>
                                        <p:tgtEl>
                                          <p:spTgt spid="26633"/>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body" idx="1"/>
          </p:nvPr>
        </p:nvSpPr>
        <p:spPr>
          <a:xfrm>
            <a:off x="1143000" y="609600"/>
            <a:ext cx="7620000" cy="1447800"/>
          </a:xfrm>
        </p:spPr>
        <p:txBody>
          <a:bodyPr/>
          <a:lstStyle/>
          <a:p>
            <a:pPr eaLnBrk="1" hangingPunct="1">
              <a:lnSpc>
                <a:spcPct val="90000"/>
              </a:lnSpc>
            </a:pPr>
            <a:r>
              <a:rPr lang="en-US" b="1" smtClean="0"/>
              <a:t>4. MOUTH.</a:t>
            </a:r>
            <a:r>
              <a:rPr lang="en-US" smtClean="0"/>
              <a:t> Draw another line half way between the nose and the chin.</a:t>
            </a:r>
            <a:br>
              <a:rPr lang="en-US" smtClean="0"/>
            </a:br>
            <a:endParaRPr lang="en-US" smtClean="0"/>
          </a:p>
        </p:txBody>
      </p:sp>
      <p:graphicFrame>
        <p:nvGraphicFramePr>
          <p:cNvPr id="25616" name="Group 16"/>
          <p:cNvGraphicFramePr>
            <a:graphicFrameLocks noGrp="1"/>
          </p:cNvGraphicFramePr>
          <p:nvPr/>
        </p:nvGraphicFramePr>
        <p:xfrm>
          <a:off x="2711450" y="2560638"/>
          <a:ext cx="3721100" cy="1737360"/>
        </p:xfrm>
        <a:graphic>
          <a:graphicData uri="http://schemas.openxmlformats.org/drawingml/2006/table">
            <a:tbl>
              <a:tblPr/>
              <a:tblGrid>
                <a:gridCol w="1493838">
                  <a:extLst>
                    <a:ext uri="{9D8B030D-6E8A-4147-A177-3AD203B41FA5}">
                      <a16:colId xmlns:a16="http://schemas.microsoft.com/office/drawing/2014/main" val="20000"/>
                    </a:ext>
                  </a:extLst>
                </a:gridCol>
                <a:gridCol w="222726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a:t>
                      </a:r>
                      <a:r>
                        <a:rPr kumimoji="0" lang="en-US" sz="9000" b="0" i="0" u="none" strike="noStrike" cap="none" normalizeH="0" baseline="0" smtClean="0">
                          <a:ln>
                            <a:noFill/>
                          </a:ln>
                          <a:solidFill>
                            <a:schemeClr val="tx1"/>
                          </a:solidFill>
                          <a:effectLst/>
                          <a:latin typeface="Calibri" pitchFamily="34" charset="0"/>
                        </a:rPr>
                        <a:t> </a:t>
                      </a:r>
                      <a:r>
                        <a:rPr kumimoji="0" lang="en-US" sz="1800" b="0" i="0" u="none" strike="noStrike" cap="none" normalizeH="0" baseline="0" smtClean="0">
                          <a:ln>
                            <a:noFill/>
                          </a:ln>
                          <a:solidFill>
                            <a:schemeClr val="tx1"/>
                          </a:solidFill>
                          <a:effectLst/>
                          <a:latin typeface="Calibri" pitchFamily="34" charset="0"/>
                        </a:rPr>
                        <a:t>                      </a:t>
                      </a:r>
                    </a:p>
                  </a:txBody>
                  <a:tcPr anchor="ct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a:t>
                      </a:r>
                      <a:r>
                        <a:rPr kumimoji="0" lang="en-US" sz="8900" b="0" i="0" u="none" strike="noStrike" cap="none" normalizeH="0" baseline="0" smtClean="0">
                          <a:ln>
                            <a:noFill/>
                          </a:ln>
                          <a:solidFill>
                            <a:schemeClr val="tx1"/>
                          </a:solidFill>
                          <a:effectLst/>
                          <a:latin typeface="Calibri" pitchFamily="34" charset="0"/>
                        </a:rPr>
                        <a:t> </a:t>
                      </a:r>
                      <a:r>
                        <a:rPr kumimoji="0" lang="en-US" sz="1800" b="0" i="0" u="none" strike="noStrike" cap="none" normalizeH="0" baseline="0" smtClean="0">
                          <a:ln>
                            <a:noFill/>
                          </a:ln>
                          <a:solidFill>
                            <a:schemeClr val="tx1"/>
                          </a:solidFill>
                          <a:effectLst/>
                          <a:latin typeface="Calibri" pitchFamily="34" charset="0"/>
                        </a:rPr>
                        <a:t>                                    </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13318" name="Picture 4" descr="Step 4: Mouth"/>
          <p:cNvPicPr>
            <a:picLocks noChangeAspect="1" noChangeArrowheads="1"/>
          </p:cNvPicPr>
          <p:nvPr/>
        </p:nvPicPr>
        <p:blipFill>
          <a:blip r:embed="rId3" cstate="print"/>
          <a:srcRect/>
          <a:stretch>
            <a:fillRect/>
          </a:stretch>
        </p:blipFill>
        <p:spPr bwMode="auto">
          <a:xfrm>
            <a:off x="838200" y="2362200"/>
            <a:ext cx="2714625" cy="3181350"/>
          </a:xfrm>
          <a:prstGeom prst="rect">
            <a:avLst/>
          </a:prstGeom>
          <a:noFill/>
          <a:ln w="9525">
            <a:noFill/>
            <a:miter lim="800000"/>
            <a:headEnd/>
            <a:tailEnd/>
          </a:ln>
        </p:spPr>
      </p:pic>
      <p:pic>
        <p:nvPicPr>
          <p:cNvPr id="25606" name="Picture 6" descr="Step 4: Mouth"/>
          <p:cNvPicPr>
            <a:picLocks noChangeAspect="1" noChangeArrowheads="1"/>
          </p:cNvPicPr>
          <p:nvPr/>
        </p:nvPicPr>
        <p:blipFill>
          <a:blip r:embed="rId4" cstate="print"/>
          <a:srcRect/>
          <a:stretch>
            <a:fillRect/>
          </a:stretch>
        </p:blipFill>
        <p:spPr bwMode="auto">
          <a:xfrm>
            <a:off x="4038600" y="2317750"/>
            <a:ext cx="4267200" cy="3057525"/>
          </a:xfrm>
          <a:prstGeom prst="rect">
            <a:avLst/>
          </a:prstGeom>
          <a:noFill/>
          <a:ln w="9525">
            <a:noFill/>
            <a:miter lim="800000"/>
            <a:headEnd/>
            <a:tailEnd/>
          </a:ln>
        </p:spPr>
      </p:pic>
      <p:sp>
        <p:nvSpPr>
          <p:cNvPr id="25617" name="Line 17"/>
          <p:cNvSpPr>
            <a:spLocks noChangeShapeType="1"/>
          </p:cNvSpPr>
          <p:nvPr/>
        </p:nvSpPr>
        <p:spPr bwMode="auto">
          <a:xfrm>
            <a:off x="6705600" y="1905000"/>
            <a:ext cx="0" cy="3657600"/>
          </a:xfrm>
          <a:prstGeom prst="line">
            <a:avLst/>
          </a:prstGeom>
          <a:noFill/>
          <a:ln w="57150">
            <a:solidFill>
              <a:srgbClr val="FF0000"/>
            </a:solidFill>
            <a:round/>
            <a:headEnd/>
            <a:tailEnd/>
          </a:ln>
        </p:spPr>
        <p:txBody>
          <a:bodyPr/>
          <a:lstStyle/>
          <a:p>
            <a:endParaRPr lang="en-US"/>
          </a:p>
        </p:txBody>
      </p:sp>
      <p:sp>
        <p:nvSpPr>
          <p:cNvPr id="25618" name="Line 18"/>
          <p:cNvSpPr>
            <a:spLocks noChangeShapeType="1"/>
          </p:cNvSpPr>
          <p:nvPr/>
        </p:nvSpPr>
        <p:spPr bwMode="auto">
          <a:xfrm>
            <a:off x="7467600" y="1828800"/>
            <a:ext cx="0" cy="3657600"/>
          </a:xfrm>
          <a:prstGeom prst="line">
            <a:avLst/>
          </a:prstGeom>
          <a:noFill/>
          <a:ln w="57150">
            <a:solidFill>
              <a:srgbClr val="FF0000"/>
            </a:solidFill>
            <a:round/>
            <a:headEnd/>
            <a:tailEnd/>
          </a:ln>
        </p:spPr>
        <p:txBody>
          <a:bodyPr/>
          <a:lstStyle/>
          <a:p>
            <a:endParaRPr lang="en-US"/>
          </a:p>
        </p:txBody>
      </p:sp>
      <p:sp>
        <p:nvSpPr>
          <p:cNvPr id="25619" name="Text Box 19"/>
          <p:cNvSpPr txBox="1">
            <a:spLocks noChangeArrowheads="1"/>
          </p:cNvSpPr>
          <p:nvPr/>
        </p:nvSpPr>
        <p:spPr bwMode="auto">
          <a:xfrm>
            <a:off x="609600" y="5486400"/>
            <a:ext cx="7696200" cy="1190625"/>
          </a:xfrm>
          <a:prstGeom prst="rect">
            <a:avLst/>
          </a:prstGeom>
          <a:noFill/>
          <a:ln w="9525">
            <a:noFill/>
            <a:miter lim="800000"/>
            <a:headEnd/>
            <a:tailEnd/>
          </a:ln>
        </p:spPr>
        <p:txBody>
          <a:bodyPr>
            <a:spAutoFit/>
          </a:bodyPr>
          <a:lstStyle/>
          <a:p>
            <a:pPr>
              <a:spcBef>
                <a:spcPct val="50000"/>
              </a:spcBef>
            </a:pPr>
            <a:r>
              <a:rPr lang="en-US"/>
              <a:t>Mouths are right above this line. The width of the mouth depends on the person’s expression. But the corners of a relaxed mouth line up with the middle of the eye. Draw two vertical lines down from the pupils of the eye.</a:t>
            </a:r>
            <a:br>
              <a:rPr lang="en-US"/>
            </a:br>
            <a:endParaRPr lang="en-US"/>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19">
                                            <p:txEl>
                                              <p:pRg st="0" end="0"/>
                                            </p:txEl>
                                          </p:spTgt>
                                        </p:tgtEl>
                                        <p:attrNameLst>
                                          <p:attrName>style.visibility</p:attrName>
                                        </p:attrNameLst>
                                      </p:cBhvr>
                                      <p:to>
                                        <p:strVal val="visible"/>
                                      </p:to>
                                    </p:set>
                                    <p:animEffect transition="in" filter="fade">
                                      <p:cBhvr>
                                        <p:cTn id="7" dur="2000"/>
                                        <p:tgtEl>
                                          <p:spTgt spid="256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25606"/>
                                        </p:tgtEl>
                                        <p:attrNameLst>
                                          <p:attrName>style.visibility</p:attrName>
                                        </p:attrNameLst>
                                      </p:cBhvr>
                                      <p:to>
                                        <p:strVal val="visible"/>
                                      </p:to>
                                    </p:set>
                                    <p:anim calcmode="lin" valueType="num">
                                      <p:cBhvr>
                                        <p:cTn id="12" dur="1000" fill="hold"/>
                                        <p:tgtEl>
                                          <p:spTgt spid="25606"/>
                                        </p:tgtEl>
                                        <p:attrNameLst>
                                          <p:attrName>ppt_w</p:attrName>
                                        </p:attrNameLst>
                                      </p:cBhvr>
                                      <p:tavLst>
                                        <p:tav tm="0">
                                          <p:val>
                                            <p:fltVal val="0"/>
                                          </p:val>
                                        </p:tav>
                                        <p:tav tm="100000">
                                          <p:val>
                                            <p:strVal val="#ppt_w"/>
                                          </p:val>
                                        </p:tav>
                                      </p:tavLst>
                                    </p:anim>
                                    <p:anim calcmode="lin" valueType="num">
                                      <p:cBhvr>
                                        <p:cTn id="13" dur="1000" fill="hold"/>
                                        <p:tgtEl>
                                          <p:spTgt spid="25606"/>
                                        </p:tgtEl>
                                        <p:attrNameLst>
                                          <p:attrName>ppt_h</p:attrName>
                                        </p:attrNameLst>
                                      </p:cBhvr>
                                      <p:tavLst>
                                        <p:tav tm="0">
                                          <p:val>
                                            <p:fltVal val="0"/>
                                          </p:val>
                                        </p:tav>
                                        <p:tav tm="100000">
                                          <p:val>
                                            <p:strVal val="#ppt_h"/>
                                          </p:val>
                                        </p:tav>
                                      </p:tavLst>
                                    </p:anim>
                                    <p:anim calcmode="lin" valueType="num">
                                      <p:cBhvr>
                                        <p:cTn id="14" dur="1000" fill="hold"/>
                                        <p:tgtEl>
                                          <p:spTgt spid="25606"/>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560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51" presetClass="entr" presetSubtype="0" fill="hold" grpId="0" nodeType="clickEffect">
                                  <p:stCondLst>
                                    <p:cond delay="0"/>
                                  </p:stCondLst>
                                  <p:childTnLst>
                                    <p:set>
                                      <p:cBhvr>
                                        <p:cTn id="19" dur="1" fill="hold">
                                          <p:stCondLst>
                                            <p:cond delay="0"/>
                                          </p:stCondLst>
                                        </p:cTn>
                                        <p:tgtEl>
                                          <p:spTgt spid="25617"/>
                                        </p:tgtEl>
                                        <p:attrNameLst>
                                          <p:attrName>style.visibility</p:attrName>
                                        </p:attrNameLst>
                                      </p:cBhvr>
                                      <p:to>
                                        <p:strVal val="visible"/>
                                      </p:to>
                                    </p:set>
                                    <p:animEffect transition="in" filter="fade">
                                      <p:cBhvr>
                                        <p:cTn id="20" dur="770" decel="100000"/>
                                        <p:tgtEl>
                                          <p:spTgt spid="25617"/>
                                        </p:tgtEl>
                                      </p:cBhvr>
                                    </p:animEffect>
                                    <p:animScale>
                                      <p:cBhvr>
                                        <p:cTn id="21" dur="770" decel="100000"/>
                                        <p:tgtEl>
                                          <p:spTgt spid="25617"/>
                                        </p:tgtEl>
                                      </p:cBhvr>
                                      <p:from x="10000" y="10000"/>
                                      <p:to x="200000" y="450000"/>
                                    </p:animScale>
                                    <p:animScale>
                                      <p:cBhvr>
                                        <p:cTn id="22" dur="1230" accel="100000" fill="hold">
                                          <p:stCondLst>
                                            <p:cond delay="770"/>
                                          </p:stCondLst>
                                        </p:cTn>
                                        <p:tgtEl>
                                          <p:spTgt spid="25617"/>
                                        </p:tgtEl>
                                      </p:cBhvr>
                                      <p:from x="200000" y="450000"/>
                                      <p:to x="100000" y="100000"/>
                                    </p:animScale>
                                    <p:set>
                                      <p:cBhvr>
                                        <p:cTn id="23" dur="770" fill="hold"/>
                                        <p:tgtEl>
                                          <p:spTgt spid="25617"/>
                                        </p:tgtEl>
                                        <p:attrNameLst>
                                          <p:attrName>ppt_x</p:attrName>
                                        </p:attrNameLst>
                                      </p:cBhvr>
                                      <p:to>
                                        <p:strVal val="(0.5)"/>
                                      </p:to>
                                    </p:set>
                                    <p:anim from="(0.5)" to="(#ppt_x)" calcmode="lin" valueType="num">
                                      <p:cBhvr>
                                        <p:cTn id="24" dur="1230" accel="100000" fill="hold">
                                          <p:stCondLst>
                                            <p:cond delay="770"/>
                                          </p:stCondLst>
                                        </p:cTn>
                                        <p:tgtEl>
                                          <p:spTgt spid="25617"/>
                                        </p:tgtEl>
                                        <p:attrNameLst>
                                          <p:attrName>ppt_x</p:attrName>
                                        </p:attrNameLst>
                                      </p:cBhvr>
                                    </p:anim>
                                    <p:set>
                                      <p:cBhvr>
                                        <p:cTn id="25" dur="770" fill="hold"/>
                                        <p:tgtEl>
                                          <p:spTgt spid="25617"/>
                                        </p:tgtEl>
                                        <p:attrNameLst>
                                          <p:attrName>ppt_y</p:attrName>
                                        </p:attrNameLst>
                                      </p:cBhvr>
                                      <p:to>
                                        <p:strVal val="(#ppt_y+0.4)"/>
                                      </p:to>
                                    </p:set>
                                    <p:anim from="(#ppt_y+0.4)" to="(#ppt_y)" calcmode="lin" valueType="num">
                                      <p:cBhvr>
                                        <p:cTn id="26" dur="1230" accel="100000" fill="hold">
                                          <p:stCondLst>
                                            <p:cond delay="770"/>
                                          </p:stCondLst>
                                        </p:cTn>
                                        <p:tgtEl>
                                          <p:spTgt spid="25617"/>
                                        </p:tgtEl>
                                        <p:attrNameLst>
                                          <p:attrName>ppt_y</p:attrName>
                                        </p:attrNameLst>
                                      </p:cBhvr>
                                    </p:anim>
                                  </p:childTnLst>
                                </p:cTn>
                              </p:par>
                              <p:par>
                                <p:cTn id="27" presetID="51" presetClass="entr" presetSubtype="0" fill="hold" grpId="0" nodeType="withEffect">
                                  <p:stCondLst>
                                    <p:cond delay="0"/>
                                  </p:stCondLst>
                                  <p:childTnLst>
                                    <p:set>
                                      <p:cBhvr>
                                        <p:cTn id="28" dur="1" fill="hold">
                                          <p:stCondLst>
                                            <p:cond delay="0"/>
                                          </p:stCondLst>
                                        </p:cTn>
                                        <p:tgtEl>
                                          <p:spTgt spid="25618"/>
                                        </p:tgtEl>
                                        <p:attrNameLst>
                                          <p:attrName>style.visibility</p:attrName>
                                        </p:attrNameLst>
                                      </p:cBhvr>
                                      <p:to>
                                        <p:strVal val="visible"/>
                                      </p:to>
                                    </p:set>
                                    <p:animEffect transition="in" filter="fade">
                                      <p:cBhvr>
                                        <p:cTn id="29" dur="770" decel="100000"/>
                                        <p:tgtEl>
                                          <p:spTgt spid="25618"/>
                                        </p:tgtEl>
                                      </p:cBhvr>
                                    </p:animEffect>
                                    <p:animScale>
                                      <p:cBhvr>
                                        <p:cTn id="30" dur="770" decel="100000"/>
                                        <p:tgtEl>
                                          <p:spTgt spid="25618"/>
                                        </p:tgtEl>
                                      </p:cBhvr>
                                      <p:from x="10000" y="10000"/>
                                      <p:to x="200000" y="450000"/>
                                    </p:animScale>
                                    <p:animScale>
                                      <p:cBhvr>
                                        <p:cTn id="31" dur="1230" accel="100000" fill="hold">
                                          <p:stCondLst>
                                            <p:cond delay="770"/>
                                          </p:stCondLst>
                                        </p:cTn>
                                        <p:tgtEl>
                                          <p:spTgt spid="25618"/>
                                        </p:tgtEl>
                                      </p:cBhvr>
                                      <p:from x="200000" y="450000"/>
                                      <p:to x="100000" y="100000"/>
                                    </p:animScale>
                                    <p:set>
                                      <p:cBhvr>
                                        <p:cTn id="32" dur="770" fill="hold"/>
                                        <p:tgtEl>
                                          <p:spTgt spid="25618"/>
                                        </p:tgtEl>
                                        <p:attrNameLst>
                                          <p:attrName>ppt_x</p:attrName>
                                        </p:attrNameLst>
                                      </p:cBhvr>
                                      <p:to>
                                        <p:strVal val="(0.5)"/>
                                      </p:to>
                                    </p:set>
                                    <p:anim from="(0.5)" to="(#ppt_x)" calcmode="lin" valueType="num">
                                      <p:cBhvr>
                                        <p:cTn id="33" dur="1230" accel="100000" fill="hold">
                                          <p:stCondLst>
                                            <p:cond delay="770"/>
                                          </p:stCondLst>
                                        </p:cTn>
                                        <p:tgtEl>
                                          <p:spTgt spid="25618"/>
                                        </p:tgtEl>
                                        <p:attrNameLst>
                                          <p:attrName>ppt_x</p:attrName>
                                        </p:attrNameLst>
                                      </p:cBhvr>
                                    </p:anim>
                                    <p:set>
                                      <p:cBhvr>
                                        <p:cTn id="34" dur="770" fill="hold"/>
                                        <p:tgtEl>
                                          <p:spTgt spid="25618"/>
                                        </p:tgtEl>
                                        <p:attrNameLst>
                                          <p:attrName>ppt_y</p:attrName>
                                        </p:attrNameLst>
                                      </p:cBhvr>
                                      <p:to>
                                        <p:strVal val="(#ppt_y+0.4)"/>
                                      </p:to>
                                    </p:set>
                                    <p:anim from="(#ppt_y+0.4)" to="(#ppt_y)" calcmode="lin" valueType="num">
                                      <p:cBhvr>
                                        <p:cTn id="35" dur="1230" accel="100000" fill="hold">
                                          <p:stCondLst>
                                            <p:cond delay="770"/>
                                          </p:stCondLst>
                                        </p:cTn>
                                        <p:tgtEl>
                                          <p:spTgt spid="2561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7" grpId="0" animBg="1"/>
      <p:bldP spid="256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body" idx="1"/>
          </p:nvPr>
        </p:nvSpPr>
        <p:spPr>
          <a:xfrm>
            <a:off x="3886200" y="609600"/>
            <a:ext cx="4876800" cy="1981200"/>
          </a:xfrm>
        </p:spPr>
        <p:txBody>
          <a:bodyPr/>
          <a:lstStyle/>
          <a:p>
            <a:pPr eaLnBrk="1" hangingPunct="1">
              <a:lnSpc>
                <a:spcPct val="80000"/>
              </a:lnSpc>
            </a:pPr>
            <a:r>
              <a:rPr lang="en-US" sz="2400" b="1" smtClean="0"/>
              <a:t>Mouth Shapes</a:t>
            </a:r>
            <a:r>
              <a:rPr lang="en-US" sz="2400" smtClean="0"/>
              <a:t/>
            </a:r>
            <a:br>
              <a:rPr lang="en-US" sz="2400" smtClean="0"/>
            </a:br>
            <a:r>
              <a:rPr lang="en-US" sz="2400" smtClean="0"/>
              <a:t>Mouths tell all! Mouths can tell us how old the model is, whether they are male or female, and what part of the world they came from.</a:t>
            </a:r>
          </a:p>
          <a:p>
            <a:pPr eaLnBrk="1" hangingPunct="1">
              <a:lnSpc>
                <a:spcPct val="80000"/>
              </a:lnSpc>
            </a:pPr>
            <a:r>
              <a:rPr lang="en-US" sz="2400" smtClean="0"/>
              <a:t> </a:t>
            </a:r>
          </a:p>
        </p:txBody>
      </p:sp>
      <p:sp>
        <p:nvSpPr>
          <p:cNvPr id="14339" name="Rectangle 3"/>
          <p:cNvSpPr>
            <a:spLocks noChangeArrowheads="1"/>
          </p:cNvSpPr>
          <p:nvPr/>
        </p:nvSpPr>
        <p:spPr bwMode="auto">
          <a:xfrm>
            <a:off x="457200" y="381000"/>
            <a:ext cx="2689225" cy="2012950"/>
          </a:xfrm>
          <a:prstGeom prst="rect">
            <a:avLst/>
          </a:prstGeom>
          <a:noFill/>
          <a:ln w="9525">
            <a:noFill/>
            <a:miter lim="800000"/>
            <a:headEnd/>
            <a:tailEnd/>
          </a:ln>
        </p:spPr>
        <p:txBody>
          <a:bodyPr wrap="none" anchor="ctr">
            <a:spAutoFit/>
          </a:bodyPr>
          <a:lstStyle/>
          <a:p>
            <a:r>
              <a:rPr lang="en-US">
                <a:latin typeface="Verdana" pitchFamily="34" charset="0"/>
              </a:rPr>
              <a:t>Now draw the mouth!</a:t>
            </a:r>
            <a:r>
              <a:rPr lang="en-US"/>
              <a:t/>
            </a:r>
            <a:br>
              <a:rPr lang="en-US"/>
            </a:br>
            <a:endParaRPr lang="en-US">
              <a:latin typeface="Calibri" pitchFamily="34" charset="0"/>
            </a:endParaRPr>
          </a:p>
          <a:p>
            <a:pPr eaLnBrk="0" hangingPunct="0"/>
            <a:r>
              <a:rPr lang="en-US">
                <a:latin typeface="Calibri" pitchFamily="34" charset="0"/>
              </a:rPr>
              <a:t>  </a:t>
            </a:r>
            <a:r>
              <a:rPr lang="en-US" sz="9000">
                <a:latin typeface="Calibri" pitchFamily="34" charset="0"/>
              </a:rPr>
              <a:t> </a:t>
            </a:r>
            <a:r>
              <a:rPr lang="en-US">
                <a:latin typeface="Calibri" pitchFamily="34" charset="0"/>
              </a:rPr>
              <a:t>                      </a:t>
            </a:r>
          </a:p>
        </p:txBody>
      </p:sp>
      <p:pic>
        <p:nvPicPr>
          <p:cNvPr id="14340" name="Picture 4" descr="Step 4: Mouth"/>
          <p:cNvPicPr>
            <a:picLocks noChangeAspect="1" noChangeArrowheads="1"/>
          </p:cNvPicPr>
          <p:nvPr/>
        </p:nvPicPr>
        <p:blipFill>
          <a:blip r:embed="rId3" cstate="print"/>
          <a:srcRect/>
          <a:stretch>
            <a:fillRect/>
          </a:stretch>
        </p:blipFill>
        <p:spPr bwMode="auto">
          <a:xfrm>
            <a:off x="381000" y="914400"/>
            <a:ext cx="3040063" cy="3562350"/>
          </a:xfrm>
          <a:prstGeom prst="rect">
            <a:avLst/>
          </a:prstGeom>
          <a:noFill/>
          <a:ln w="9525">
            <a:noFill/>
            <a:miter lim="800000"/>
            <a:headEnd/>
            <a:tailEnd/>
          </a:ln>
        </p:spPr>
      </p:pic>
      <p:pic>
        <p:nvPicPr>
          <p:cNvPr id="24582" name="Picture 6" descr="Many mouths"/>
          <p:cNvPicPr>
            <a:picLocks noChangeAspect="1" noChangeArrowheads="1"/>
          </p:cNvPicPr>
          <p:nvPr/>
        </p:nvPicPr>
        <p:blipFill>
          <a:blip r:embed="rId4" cstate="print"/>
          <a:srcRect/>
          <a:stretch>
            <a:fillRect/>
          </a:stretch>
        </p:blipFill>
        <p:spPr bwMode="auto">
          <a:xfrm>
            <a:off x="4495800" y="2209800"/>
            <a:ext cx="4114800" cy="1404938"/>
          </a:xfrm>
          <a:prstGeom prst="rect">
            <a:avLst/>
          </a:prstGeom>
          <a:noFill/>
          <a:ln w="9525">
            <a:noFill/>
            <a:miter lim="800000"/>
            <a:headEnd/>
            <a:tailEnd/>
          </a:ln>
        </p:spPr>
      </p:pic>
      <p:pic>
        <p:nvPicPr>
          <p:cNvPr id="24584" name="Picture 8" descr="Watch out for common mistakes"/>
          <p:cNvPicPr>
            <a:picLocks noChangeAspect="1" noChangeArrowheads="1"/>
          </p:cNvPicPr>
          <p:nvPr/>
        </p:nvPicPr>
        <p:blipFill>
          <a:blip r:embed="rId5" cstate="print"/>
          <a:srcRect/>
          <a:stretch>
            <a:fillRect/>
          </a:stretch>
        </p:blipFill>
        <p:spPr bwMode="auto">
          <a:xfrm>
            <a:off x="4572000" y="3886200"/>
            <a:ext cx="3810000" cy="2420938"/>
          </a:xfrm>
          <a:prstGeom prst="rect">
            <a:avLst/>
          </a:prstGeom>
          <a:noFill/>
          <a:ln w="9525">
            <a:noFill/>
            <a:miter lim="800000"/>
            <a:headEnd/>
            <a:tailEnd/>
          </a:ln>
        </p:spPr>
      </p:pic>
      <p:sp>
        <p:nvSpPr>
          <p:cNvPr id="14343" name="Text Box 9"/>
          <p:cNvSpPr txBox="1">
            <a:spLocks noChangeArrowheads="1"/>
          </p:cNvSpPr>
          <p:nvPr/>
        </p:nvSpPr>
        <p:spPr bwMode="auto">
          <a:xfrm>
            <a:off x="457200" y="4800600"/>
            <a:ext cx="3505200" cy="1465263"/>
          </a:xfrm>
          <a:prstGeom prst="rect">
            <a:avLst/>
          </a:prstGeom>
          <a:noFill/>
          <a:ln w="9525">
            <a:noFill/>
            <a:miter lim="800000"/>
            <a:headEnd/>
            <a:tailEnd/>
          </a:ln>
        </p:spPr>
        <p:txBody>
          <a:bodyPr>
            <a:spAutoFit/>
          </a:bodyPr>
          <a:lstStyle/>
          <a:p>
            <a:pPr>
              <a:spcBef>
                <a:spcPct val="50000"/>
              </a:spcBef>
            </a:pPr>
            <a:r>
              <a:rPr lang="en-US"/>
              <a:t>Lip shapes can be made from several curved lines. The bottom lip is usually a little bigger than the top. There is a little dip in the top lip. </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 calcmode="lin" valueType="num">
                                      <p:cBhvr>
                                        <p:cTn id="7" dur="3000" fill="hold"/>
                                        <p:tgtEl>
                                          <p:spTgt spid="24578">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3000" fill="hold"/>
                                        <p:tgtEl>
                                          <p:spTgt spid="24578">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3000" fill="hold"/>
                                        <p:tgtEl>
                                          <p:spTgt spid="24578">
                                            <p:txEl>
                                              <p:pRg st="0" end="0"/>
                                            </p:txEl>
                                          </p:spTgt>
                                        </p:tgtEl>
                                        <p:attrNameLst>
                                          <p:attrName>ppt_y</p:attrName>
                                        </p:attrNameLst>
                                      </p:cBhvr>
                                      <p:tavLst>
                                        <p:tav tm="0">
                                          <p:val>
                                            <p:strVal val="#ppt_y"/>
                                          </p:val>
                                        </p:tav>
                                        <p:tav tm="100000">
                                          <p:val>
                                            <p:strVal val="#ppt_y"/>
                                          </p:val>
                                        </p:tav>
                                      </p:tavLst>
                                    </p:anim>
                                    <p:animEffect transition="in" filter="fade">
                                      <p:cBhvr>
                                        <p:cTn id="10" dur="3000"/>
                                        <p:tgtEl>
                                          <p:spTgt spid="2457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grpId="0" nodeType="clickEffect">
                                  <p:stCondLst>
                                    <p:cond delay="0"/>
                                  </p:stCondLst>
                                  <p:childTnLst>
                                    <p:set>
                                      <p:cBhvr>
                                        <p:cTn id="14" dur="1" fill="hold">
                                          <p:stCondLst>
                                            <p:cond delay="0"/>
                                          </p:stCondLst>
                                        </p:cTn>
                                        <p:tgtEl>
                                          <p:spTgt spid="24578">
                                            <p:txEl>
                                              <p:pRg st="1" end="1"/>
                                            </p:txEl>
                                          </p:spTgt>
                                        </p:tgtEl>
                                        <p:attrNameLst>
                                          <p:attrName>style.visibility</p:attrName>
                                        </p:attrNameLst>
                                      </p:cBhvr>
                                      <p:to>
                                        <p:strVal val="visible"/>
                                      </p:to>
                                    </p:set>
                                    <p:anim calcmode="lin" valueType="num">
                                      <p:cBhvr>
                                        <p:cTn id="15" dur="3000" fill="hold"/>
                                        <p:tgtEl>
                                          <p:spTgt spid="24578">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3000" fill="hold"/>
                                        <p:tgtEl>
                                          <p:spTgt spid="24578">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7" dur="3000" fill="hold"/>
                                        <p:tgtEl>
                                          <p:spTgt spid="24578">
                                            <p:txEl>
                                              <p:pRg st="1" end="1"/>
                                            </p:txEl>
                                          </p:spTgt>
                                        </p:tgtEl>
                                        <p:attrNameLst>
                                          <p:attrName>ppt_y</p:attrName>
                                        </p:attrNameLst>
                                      </p:cBhvr>
                                      <p:tavLst>
                                        <p:tav tm="0">
                                          <p:val>
                                            <p:strVal val="#ppt_y"/>
                                          </p:val>
                                        </p:tav>
                                        <p:tav tm="100000">
                                          <p:val>
                                            <p:strVal val="#ppt_y"/>
                                          </p:val>
                                        </p:tav>
                                      </p:tavLst>
                                    </p:anim>
                                    <p:animEffect transition="in" filter="fade">
                                      <p:cBhvr>
                                        <p:cTn id="18" dur="3000"/>
                                        <p:tgtEl>
                                          <p:spTgt spid="24578">
                                            <p:txEl>
                                              <p:pRg st="1" end="1"/>
                                            </p:txEl>
                                          </p:spTgt>
                                        </p:tgtEl>
                                      </p:cBhvr>
                                    </p:animEffect>
                                  </p:childTnLst>
                                </p:cTn>
                              </p:par>
                              <p:par>
                                <p:cTn id="19" presetID="48" presetClass="entr" presetSubtype="0" accel="50000" fill="hold" nodeType="withEffect">
                                  <p:stCondLst>
                                    <p:cond delay="0"/>
                                  </p:stCondLst>
                                  <p:childTnLst>
                                    <p:set>
                                      <p:cBhvr>
                                        <p:cTn id="20" dur="1" fill="hold">
                                          <p:stCondLst>
                                            <p:cond delay="0"/>
                                          </p:stCondLst>
                                        </p:cTn>
                                        <p:tgtEl>
                                          <p:spTgt spid="24582"/>
                                        </p:tgtEl>
                                        <p:attrNameLst>
                                          <p:attrName>style.visibility</p:attrName>
                                        </p:attrNameLst>
                                      </p:cBhvr>
                                      <p:to>
                                        <p:strVal val="visible"/>
                                      </p:to>
                                    </p:set>
                                    <p:anim calcmode="lin" valueType="num">
                                      <p:cBhvr>
                                        <p:cTn id="21" dur="3000" fill="hold"/>
                                        <p:tgtEl>
                                          <p:spTgt spid="2458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2" dur="3000" fill="hold"/>
                                        <p:tgtEl>
                                          <p:spTgt spid="24582"/>
                                        </p:tgtEl>
                                        <p:attrNameLst>
                                          <p:attrName>ppt_x</p:attrName>
                                        </p:attrNameLst>
                                      </p:cBhvr>
                                      <p:tavLst>
                                        <p:tav tm="0">
                                          <p:val>
                                            <p:fltVal val="-1"/>
                                          </p:val>
                                        </p:tav>
                                        <p:tav tm="50000">
                                          <p:val>
                                            <p:fltVal val="0.95"/>
                                          </p:val>
                                        </p:tav>
                                        <p:tav tm="100000">
                                          <p:val>
                                            <p:strVal val="#ppt_x"/>
                                          </p:val>
                                        </p:tav>
                                      </p:tavLst>
                                    </p:anim>
                                    <p:anim calcmode="lin" valueType="num">
                                      <p:cBhvr>
                                        <p:cTn id="23" dur="3000" fill="hold"/>
                                        <p:tgtEl>
                                          <p:spTgt spid="24582"/>
                                        </p:tgtEl>
                                        <p:attrNameLst>
                                          <p:attrName>ppt_y</p:attrName>
                                        </p:attrNameLst>
                                      </p:cBhvr>
                                      <p:tavLst>
                                        <p:tav tm="0">
                                          <p:val>
                                            <p:strVal val="#ppt_y"/>
                                          </p:val>
                                        </p:tav>
                                        <p:tav tm="100000">
                                          <p:val>
                                            <p:strVal val="#ppt_y"/>
                                          </p:val>
                                        </p:tav>
                                      </p:tavLst>
                                    </p:anim>
                                    <p:animEffect transition="in" filter="fade">
                                      <p:cBhvr>
                                        <p:cTn id="24" dur="3000"/>
                                        <p:tgtEl>
                                          <p:spTgt spid="24582"/>
                                        </p:tgtEl>
                                      </p:cBhvr>
                                    </p:animEffect>
                                  </p:childTnLst>
                                </p:cTn>
                              </p:par>
                              <p:par>
                                <p:cTn id="25" presetID="48" presetClass="entr" presetSubtype="0" accel="50000" fill="hold" nodeType="withEffect">
                                  <p:stCondLst>
                                    <p:cond delay="0"/>
                                  </p:stCondLst>
                                  <p:childTnLst>
                                    <p:set>
                                      <p:cBhvr>
                                        <p:cTn id="26" dur="1" fill="hold">
                                          <p:stCondLst>
                                            <p:cond delay="0"/>
                                          </p:stCondLst>
                                        </p:cTn>
                                        <p:tgtEl>
                                          <p:spTgt spid="24584"/>
                                        </p:tgtEl>
                                        <p:attrNameLst>
                                          <p:attrName>style.visibility</p:attrName>
                                        </p:attrNameLst>
                                      </p:cBhvr>
                                      <p:to>
                                        <p:strVal val="visible"/>
                                      </p:to>
                                    </p:set>
                                    <p:anim calcmode="lin" valueType="num">
                                      <p:cBhvr>
                                        <p:cTn id="27" dur="3000" fill="hold"/>
                                        <p:tgtEl>
                                          <p:spTgt spid="2458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3000" fill="hold"/>
                                        <p:tgtEl>
                                          <p:spTgt spid="24584"/>
                                        </p:tgtEl>
                                        <p:attrNameLst>
                                          <p:attrName>ppt_x</p:attrName>
                                        </p:attrNameLst>
                                      </p:cBhvr>
                                      <p:tavLst>
                                        <p:tav tm="0">
                                          <p:val>
                                            <p:fltVal val="-1"/>
                                          </p:val>
                                        </p:tav>
                                        <p:tav tm="50000">
                                          <p:val>
                                            <p:fltVal val="0.95"/>
                                          </p:val>
                                        </p:tav>
                                        <p:tav tm="100000">
                                          <p:val>
                                            <p:strVal val="#ppt_x"/>
                                          </p:val>
                                        </p:tav>
                                      </p:tavLst>
                                    </p:anim>
                                    <p:anim calcmode="lin" valueType="num">
                                      <p:cBhvr>
                                        <p:cTn id="29" dur="3000" fill="hold"/>
                                        <p:tgtEl>
                                          <p:spTgt spid="24584"/>
                                        </p:tgtEl>
                                        <p:attrNameLst>
                                          <p:attrName>ppt_y</p:attrName>
                                        </p:attrNameLst>
                                      </p:cBhvr>
                                      <p:tavLst>
                                        <p:tav tm="0">
                                          <p:val>
                                            <p:strVal val="#ppt_y"/>
                                          </p:val>
                                        </p:tav>
                                        <p:tav tm="100000">
                                          <p:val>
                                            <p:strVal val="#ppt_y"/>
                                          </p:val>
                                        </p:tav>
                                      </p:tavLst>
                                    </p:anim>
                                    <p:animEffect transition="in" filter="fade">
                                      <p:cBhvr>
                                        <p:cTn id="30" dur="3000"/>
                                        <p:tgtEl>
                                          <p:spTgt spid="24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p:cNvSpPr>
          <p:nvPr>
            <p:ph type="body" idx="1"/>
          </p:nvPr>
        </p:nvSpPr>
        <p:spPr>
          <a:xfrm>
            <a:off x="533400" y="304800"/>
            <a:ext cx="8229600" cy="1828800"/>
          </a:xfrm>
        </p:spPr>
        <p:txBody>
          <a:bodyPr/>
          <a:lstStyle/>
          <a:p>
            <a:pPr eaLnBrk="1" hangingPunct="1">
              <a:lnSpc>
                <a:spcPct val="80000"/>
              </a:lnSpc>
            </a:pPr>
            <a:r>
              <a:rPr lang="en-US" sz="2800" b="1" smtClean="0"/>
              <a:t>5. EARS.</a:t>
            </a:r>
            <a:r>
              <a:rPr lang="en-US" sz="2800" smtClean="0"/>
              <a:t> Ears are bigger than many people think! They stretch from the eyes to below the nose. Use the horizontal line you first drew for the eyes to line up the top of the ears. They will end between the bottom of the nose and the mouth. </a:t>
            </a:r>
          </a:p>
        </p:txBody>
      </p:sp>
      <p:pic>
        <p:nvPicPr>
          <p:cNvPr id="15363" name="Picture 5" descr="Step 5: Ears"/>
          <p:cNvPicPr>
            <a:picLocks noChangeAspect="1" noChangeArrowheads="1"/>
          </p:cNvPicPr>
          <p:nvPr/>
        </p:nvPicPr>
        <p:blipFill>
          <a:blip r:embed="rId3" cstate="print"/>
          <a:srcRect/>
          <a:stretch>
            <a:fillRect/>
          </a:stretch>
        </p:blipFill>
        <p:spPr bwMode="auto">
          <a:xfrm>
            <a:off x="2819400" y="2133600"/>
            <a:ext cx="3390900" cy="3943350"/>
          </a:xfrm>
          <a:prstGeom prst="rect">
            <a:avLst/>
          </a:prstGeom>
          <a:noFill/>
          <a:ln w="9525">
            <a:noFill/>
            <a:miter lim="800000"/>
            <a:headEnd/>
            <a:tailEnd/>
          </a:ln>
        </p:spPr>
      </p:pic>
      <p:sp>
        <p:nvSpPr>
          <p:cNvPr id="27654" name="Line 6"/>
          <p:cNvSpPr>
            <a:spLocks noChangeShapeType="1"/>
          </p:cNvSpPr>
          <p:nvPr/>
        </p:nvSpPr>
        <p:spPr bwMode="auto">
          <a:xfrm flipV="1">
            <a:off x="2133600" y="3962400"/>
            <a:ext cx="4800600" cy="76200"/>
          </a:xfrm>
          <a:prstGeom prst="line">
            <a:avLst/>
          </a:prstGeom>
          <a:noFill/>
          <a:ln w="57150">
            <a:solidFill>
              <a:srgbClr val="FF0000"/>
            </a:solidFill>
            <a:round/>
            <a:headEnd/>
            <a:tailEnd/>
          </a:ln>
        </p:spPr>
        <p:txBody>
          <a:bodyPr/>
          <a:lstStyle/>
          <a:p>
            <a:endParaRPr lang="en-US"/>
          </a:p>
        </p:txBody>
      </p:sp>
      <p:sp>
        <p:nvSpPr>
          <p:cNvPr id="27655" name="Line 7"/>
          <p:cNvSpPr>
            <a:spLocks noChangeShapeType="1"/>
          </p:cNvSpPr>
          <p:nvPr/>
        </p:nvSpPr>
        <p:spPr bwMode="auto">
          <a:xfrm flipV="1">
            <a:off x="2133600" y="5029200"/>
            <a:ext cx="4800600" cy="76200"/>
          </a:xfrm>
          <a:prstGeom prst="line">
            <a:avLst/>
          </a:prstGeom>
          <a:noFill/>
          <a:ln w="57150">
            <a:solidFill>
              <a:srgbClr val="FF0000"/>
            </a:solidFill>
            <a:round/>
            <a:headEnd/>
            <a:tailEnd/>
          </a:ln>
        </p:spPr>
        <p:txBody>
          <a:bodyPr/>
          <a:lstStyle/>
          <a:p>
            <a:endParaRPr lang="en-US"/>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5"/>
                                        </p:tgtEl>
                                        <p:attrNameLst>
                                          <p:attrName>style.visibility</p:attrName>
                                        </p:attrNameLst>
                                      </p:cBhvr>
                                      <p:to>
                                        <p:strVal val="visible"/>
                                      </p:to>
                                    </p:set>
                                    <p:animEffect transition="in" filter="fade">
                                      <p:cBhvr>
                                        <p:cTn id="7" dur="2000"/>
                                        <p:tgtEl>
                                          <p:spTgt spid="2765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654"/>
                                        </p:tgtEl>
                                        <p:attrNameLst>
                                          <p:attrName>style.visibility</p:attrName>
                                        </p:attrNameLst>
                                      </p:cBhvr>
                                      <p:to>
                                        <p:strVal val="visible"/>
                                      </p:to>
                                    </p:set>
                                    <p:animEffect transition="in" filter="fade">
                                      <p:cBhvr>
                                        <p:cTn id="10" dur="20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animBg="1"/>
      <p:bldP spid="2765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p:cNvSpPr>
          <p:nvPr>
            <p:ph type="body" idx="1"/>
          </p:nvPr>
        </p:nvSpPr>
        <p:spPr>
          <a:xfrm>
            <a:off x="381000" y="533400"/>
            <a:ext cx="8229600" cy="4525963"/>
          </a:xfrm>
        </p:spPr>
        <p:txBody>
          <a:bodyPr/>
          <a:lstStyle/>
          <a:p>
            <a:pPr eaLnBrk="1" hangingPunct="1"/>
            <a:r>
              <a:rPr lang="en-US" b="1" smtClean="0"/>
              <a:t>Ear Shapes</a:t>
            </a:r>
            <a:r>
              <a:rPr lang="en-US" smtClean="0"/>
              <a:t/>
            </a:r>
            <a:br>
              <a:rPr lang="en-US" smtClean="0"/>
            </a:br>
            <a:r>
              <a:rPr lang="en-US" smtClean="0"/>
              <a:t>You don’t see the entire ear from the front. Ears are often completely hidden by hair, earrings, hats, or wide cheeks.</a:t>
            </a:r>
          </a:p>
        </p:txBody>
      </p:sp>
      <p:pic>
        <p:nvPicPr>
          <p:cNvPr id="16387" name="Picture 5" descr="Many ears"/>
          <p:cNvPicPr>
            <a:picLocks noChangeAspect="1" noChangeArrowheads="1"/>
          </p:cNvPicPr>
          <p:nvPr/>
        </p:nvPicPr>
        <p:blipFill>
          <a:blip r:embed="rId3" cstate="print"/>
          <a:srcRect/>
          <a:stretch>
            <a:fillRect/>
          </a:stretch>
        </p:blipFill>
        <p:spPr bwMode="auto">
          <a:xfrm>
            <a:off x="5705475" y="2743200"/>
            <a:ext cx="2463800" cy="2895600"/>
          </a:xfrm>
          <a:prstGeom prst="rect">
            <a:avLst/>
          </a:prstGeom>
          <a:noFill/>
          <a:ln w="9525">
            <a:noFill/>
            <a:miter lim="800000"/>
            <a:headEnd/>
            <a:tailEnd/>
          </a:ln>
        </p:spPr>
      </p:pic>
      <p:pic>
        <p:nvPicPr>
          <p:cNvPr id="28679" name="Picture 7" descr="Watch out for common mistakes"/>
          <p:cNvPicPr>
            <a:picLocks noChangeAspect="1" noChangeArrowheads="1"/>
          </p:cNvPicPr>
          <p:nvPr/>
        </p:nvPicPr>
        <p:blipFill>
          <a:blip r:embed="rId4" cstate="print"/>
          <a:srcRect/>
          <a:stretch>
            <a:fillRect/>
          </a:stretch>
        </p:blipFill>
        <p:spPr bwMode="auto">
          <a:xfrm>
            <a:off x="2971800" y="2971800"/>
            <a:ext cx="2684463" cy="2762250"/>
          </a:xfrm>
          <a:prstGeom prst="rect">
            <a:avLst/>
          </a:prstGeom>
          <a:noFill/>
          <a:ln w="9525">
            <a:noFill/>
            <a:miter lim="800000"/>
            <a:headEnd/>
            <a:tailEnd/>
          </a:ln>
        </p:spPr>
      </p:pic>
      <p:graphicFrame>
        <p:nvGraphicFramePr>
          <p:cNvPr id="28689" name="Group 17"/>
          <p:cNvGraphicFramePr>
            <a:graphicFrameLocks noGrp="1"/>
          </p:cNvGraphicFramePr>
          <p:nvPr/>
        </p:nvGraphicFramePr>
        <p:xfrm>
          <a:off x="3294063" y="2232025"/>
          <a:ext cx="2557462" cy="2393950"/>
        </p:xfrm>
        <a:graphic>
          <a:graphicData uri="http://schemas.openxmlformats.org/drawingml/2006/table">
            <a:tbl>
              <a:tblPr/>
              <a:tblGrid>
                <a:gridCol w="2557462">
                  <a:extLst>
                    <a:ext uri="{9D8B030D-6E8A-4147-A177-3AD203B41FA5}">
                      <a16:colId xmlns:a16="http://schemas.microsoft.com/office/drawing/2014/main" val="20000"/>
                    </a:ext>
                  </a:extLst>
                </a:gridCol>
              </a:tblGrid>
              <a:tr h="2393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a:t>
                      </a:r>
                      <a:r>
                        <a:rPr kumimoji="0" lang="en-US" sz="13300" b="0" i="0" u="none" strike="noStrike" cap="none" normalizeH="0" baseline="0" smtClean="0">
                          <a:ln>
                            <a:noFill/>
                          </a:ln>
                          <a:solidFill>
                            <a:schemeClr val="tx1"/>
                          </a:solidFill>
                          <a:effectLst/>
                          <a:latin typeface="Calibri" pitchFamily="34" charset="0"/>
                        </a:rPr>
                        <a:t> </a:t>
                      </a:r>
                      <a:r>
                        <a:rPr kumimoji="0" lang="en-US" sz="1800" b="0" i="0" u="none" strike="noStrike" cap="none" normalizeH="0" baseline="0" smtClean="0">
                          <a:ln>
                            <a:noFill/>
                          </a:ln>
                          <a:solidFill>
                            <a:schemeClr val="tx1"/>
                          </a:solidFill>
                          <a:effectLst/>
                          <a:latin typeface="Calibri" pitchFamily="34" charset="0"/>
                        </a:rPr>
                        <a:t>                                         </a:t>
                      </a:r>
                    </a:p>
                  </a:txBody>
                  <a:tcPr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16391" name="Picture 9" descr="Practice ear shapes"/>
          <p:cNvPicPr>
            <a:picLocks noChangeAspect="1" noChangeArrowheads="1"/>
          </p:cNvPicPr>
          <p:nvPr/>
        </p:nvPicPr>
        <p:blipFill>
          <a:blip r:embed="rId5" cstate="print"/>
          <a:srcRect/>
          <a:stretch>
            <a:fillRect/>
          </a:stretch>
        </p:blipFill>
        <p:spPr bwMode="auto">
          <a:xfrm>
            <a:off x="533400" y="3200400"/>
            <a:ext cx="2247900" cy="212407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28679"/>
                                        </p:tgtEl>
                                        <p:attrNameLst>
                                          <p:attrName>style.visibility</p:attrName>
                                        </p:attrNameLst>
                                      </p:cBhvr>
                                      <p:to>
                                        <p:strVal val="visible"/>
                                      </p:to>
                                    </p:set>
                                    <p:anim calcmode="lin" valueType="num">
                                      <p:cBhvr>
                                        <p:cTn id="7" dur="2000" fill="hold"/>
                                        <p:tgtEl>
                                          <p:spTgt spid="28679"/>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28679"/>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28679"/>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286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p:cNvSpPr>
          <p:nvPr>
            <p:ph type="body" idx="1"/>
          </p:nvPr>
        </p:nvSpPr>
        <p:spPr>
          <a:xfrm>
            <a:off x="381000" y="457200"/>
            <a:ext cx="8229600" cy="1676400"/>
          </a:xfrm>
        </p:spPr>
        <p:txBody>
          <a:bodyPr/>
          <a:lstStyle/>
          <a:p>
            <a:pPr eaLnBrk="1" hangingPunct="1">
              <a:lnSpc>
                <a:spcPct val="90000"/>
              </a:lnSpc>
            </a:pPr>
            <a:r>
              <a:rPr lang="en-US" sz="2800" b="1" smtClean="0"/>
              <a:t>6. EYEBROWS.</a:t>
            </a:r>
            <a:r>
              <a:rPr lang="en-US" sz="2800" smtClean="0"/>
              <a:t> Eyebrows tell a lot about a person’s mood. They come in all different sizes and shapes (and some people pluck them out!) A gentle arch over the eyes should do for a relaxed face. </a:t>
            </a:r>
          </a:p>
        </p:txBody>
      </p:sp>
      <p:pic>
        <p:nvPicPr>
          <p:cNvPr id="17411" name="Picture 5" descr="Step 6: Eyebrows"/>
          <p:cNvPicPr>
            <a:picLocks noChangeAspect="1" noChangeArrowheads="1"/>
          </p:cNvPicPr>
          <p:nvPr/>
        </p:nvPicPr>
        <p:blipFill>
          <a:blip r:embed="rId3" cstate="print"/>
          <a:srcRect/>
          <a:stretch>
            <a:fillRect/>
          </a:stretch>
        </p:blipFill>
        <p:spPr bwMode="auto">
          <a:xfrm>
            <a:off x="2286000" y="2590800"/>
            <a:ext cx="4343400" cy="313213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p:cNvSpPr>
          <p:nvPr>
            <p:ph type="body" idx="1"/>
          </p:nvPr>
        </p:nvSpPr>
        <p:spPr>
          <a:xfrm>
            <a:off x="381000" y="381000"/>
            <a:ext cx="8229600" cy="2743200"/>
          </a:xfrm>
        </p:spPr>
        <p:txBody>
          <a:bodyPr/>
          <a:lstStyle/>
          <a:p>
            <a:pPr eaLnBrk="1" hangingPunct="1"/>
            <a:r>
              <a:rPr lang="en-US" b="1" smtClean="0"/>
              <a:t>7. NECK.</a:t>
            </a:r>
            <a:r>
              <a:rPr lang="en-US" smtClean="0"/>
              <a:t> Most people draw the neck too thin. A head weighs eight pounds so necks are big and strong! Start at the ears and gently curve in then out again. </a:t>
            </a:r>
          </a:p>
        </p:txBody>
      </p:sp>
      <p:pic>
        <p:nvPicPr>
          <p:cNvPr id="18435" name="Picture 5" descr="Step 7: Neck"/>
          <p:cNvPicPr>
            <a:picLocks noChangeAspect="1" noChangeArrowheads="1"/>
          </p:cNvPicPr>
          <p:nvPr/>
        </p:nvPicPr>
        <p:blipFill>
          <a:blip r:embed="rId3" cstate="print"/>
          <a:srcRect/>
          <a:stretch>
            <a:fillRect/>
          </a:stretch>
        </p:blipFill>
        <p:spPr bwMode="auto">
          <a:xfrm>
            <a:off x="1828800" y="2895600"/>
            <a:ext cx="4572000" cy="300831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p:cNvSpPr>
          <p:nvPr>
            <p:ph type="body" idx="1"/>
          </p:nvPr>
        </p:nvSpPr>
        <p:spPr>
          <a:xfrm>
            <a:off x="457200" y="381000"/>
            <a:ext cx="8229600" cy="1752600"/>
          </a:xfrm>
        </p:spPr>
        <p:txBody>
          <a:bodyPr/>
          <a:lstStyle/>
          <a:p>
            <a:pPr eaLnBrk="1" hangingPunct="1">
              <a:lnSpc>
                <a:spcPct val="90000"/>
              </a:lnSpc>
            </a:pPr>
            <a:r>
              <a:rPr lang="en-US" sz="2800" b="1" smtClean="0"/>
              <a:t>8. SHOULDERS.</a:t>
            </a:r>
            <a:r>
              <a:rPr lang="en-US" sz="2800" smtClean="0"/>
              <a:t> If you have room on your paper you can draw shoulders or part of the shoulders. We actually have room for three heads on our shoulders! </a:t>
            </a:r>
          </a:p>
        </p:txBody>
      </p:sp>
      <p:sp>
        <p:nvSpPr>
          <p:cNvPr id="19459" name="Rectangle 4"/>
          <p:cNvSpPr>
            <a:spLocks noChangeArrowheads="1"/>
          </p:cNvSpPr>
          <p:nvPr/>
        </p:nvSpPr>
        <p:spPr bwMode="auto">
          <a:xfrm>
            <a:off x="4953000" y="3505200"/>
            <a:ext cx="2971800" cy="3065463"/>
          </a:xfrm>
          <a:prstGeom prst="rect">
            <a:avLst/>
          </a:prstGeom>
          <a:noFill/>
          <a:ln w="9525">
            <a:noFill/>
            <a:miter lim="800000"/>
            <a:headEnd/>
            <a:tailEnd/>
          </a:ln>
        </p:spPr>
        <p:txBody>
          <a:bodyPr anchor="ctr">
            <a:spAutoFit/>
          </a:bodyPr>
          <a:lstStyle/>
          <a:p>
            <a:r>
              <a:rPr lang="en-US">
                <a:latin typeface="Calibri" pitchFamily="34" charset="0"/>
              </a:rPr>
              <a:t>  </a:t>
            </a:r>
            <a:r>
              <a:rPr lang="en-US" sz="8700">
                <a:latin typeface="Calibri" pitchFamily="34" charset="0"/>
              </a:rPr>
              <a:t> </a:t>
            </a:r>
            <a:r>
              <a:rPr lang="en-US">
                <a:latin typeface="Calibri" pitchFamily="34" charset="0"/>
              </a:rPr>
              <a:t>                                                   </a:t>
            </a:r>
            <a:br>
              <a:rPr lang="en-US">
                <a:latin typeface="Calibri" pitchFamily="34" charset="0"/>
              </a:rPr>
            </a:br>
            <a:endParaRPr lang="en-US">
              <a:latin typeface="Calibri" pitchFamily="34" charset="0"/>
            </a:endParaRPr>
          </a:p>
          <a:p>
            <a:pPr eaLnBrk="0" hangingPunct="0"/>
            <a:r>
              <a:rPr lang="en-US">
                <a:latin typeface="Verdana" pitchFamily="34" charset="0"/>
              </a:rPr>
              <a:t>Make the shoulders wide enough so you could fit another head on each shoulder.</a:t>
            </a:r>
            <a:endParaRPr lang="en-US">
              <a:latin typeface="Calibri" pitchFamily="34" charset="0"/>
            </a:endParaRPr>
          </a:p>
        </p:txBody>
      </p:sp>
      <p:pic>
        <p:nvPicPr>
          <p:cNvPr id="19460" name="Picture 5" descr="Step 8: Shoulders"/>
          <p:cNvPicPr>
            <a:picLocks noChangeAspect="1" noChangeArrowheads="1"/>
          </p:cNvPicPr>
          <p:nvPr/>
        </p:nvPicPr>
        <p:blipFill>
          <a:blip r:embed="rId3" cstate="print"/>
          <a:srcRect/>
          <a:stretch>
            <a:fillRect/>
          </a:stretch>
        </p:blipFill>
        <p:spPr bwMode="auto">
          <a:xfrm>
            <a:off x="1066800" y="2362200"/>
            <a:ext cx="5791200" cy="291623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p:cNvSpPr>
          <p:nvPr>
            <p:ph type="body" idx="1"/>
          </p:nvPr>
        </p:nvSpPr>
        <p:spPr>
          <a:xfrm>
            <a:off x="457200" y="457200"/>
            <a:ext cx="8229600" cy="1524000"/>
          </a:xfrm>
        </p:spPr>
        <p:txBody>
          <a:bodyPr/>
          <a:lstStyle/>
          <a:p>
            <a:pPr eaLnBrk="1" hangingPunct="1">
              <a:lnSpc>
                <a:spcPct val="90000"/>
              </a:lnSpc>
            </a:pPr>
            <a:r>
              <a:rPr lang="en-US" b="1" smtClean="0"/>
              <a:t>9. HAIR.</a:t>
            </a:r>
            <a:r>
              <a:rPr lang="en-US" smtClean="0"/>
              <a:t> Last but not least, HAIR! You could stop now if your subject has no hair. But if he or she does, remember where the hairline is. </a:t>
            </a:r>
          </a:p>
        </p:txBody>
      </p:sp>
      <p:pic>
        <p:nvPicPr>
          <p:cNvPr id="20483" name="Picture 5" descr="Step 9: Hair"/>
          <p:cNvPicPr>
            <a:picLocks noChangeAspect="1" noChangeArrowheads="1"/>
          </p:cNvPicPr>
          <p:nvPr/>
        </p:nvPicPr>
        <p:blipFill>
          <a:blip r:embed="rId3" cstate="print"/>
          <a:srcRect/>
          <a:stretch>
            <a:fillRect/>
          </a:stretch>
        </p:blipFill>
        <p:spPr bwMode="auto">
          <a:xfrm>
            <a:off x="1066800" y="2514600"/>
            <a:ext cx="6400800" cy="3221038"/>
          </a:xfrm>
          <a:prstGeom prst="rect">
            <a:avLst/>
          </a:prstGeom>
          <a:noFill/>
          <a:ln w="9525">
            <a:noFill/>
            <a:miter lim="800000"/>
            <a:headEnd/>
            <a:tailEnd/>
          </a:ln>
        </p:spPr>
      </p:pic>
      <p:sp>
        <p:nvSpPr>
          <p:cNvPr id="32774" name="Rectangle 6"/>
          <p:cNvSpPr>
            <a:spLocks noChangeArrowheads="1"/>
          </p:cNvSpPr>
          <p:nvPr/>
        </p:nvSpPr>
        <p:spPr bwMode="auto">
          <a:xfrm>
            <a:off x="533400" y="5851525"/>
            <a:ext cx="8229600" cy="641350"/>
          </a:xfrm>
          <a:prstGeom prst="rect">
            <a:avLst/>
          </a:prstGeom>
          <a:noFill/>
          <a:ln w="9525">
            <a:noFill/>
            <a:miter lim="800000"/>
            <a:headEnd/>
            <a:tailEnd/>
          </a:ln>
        </p:spPr>
        <p:txBody>
          <a:bodyPr anchor="ctr">
            <a:spAutoFit/>
          </a:bodyPr>
          <a:lstStyle/>
          <a:p>
            <a:r>
              <a:rPr lang="en-US" b="1"/>
              <a:t>Good work!</a:t>
            </a:r>
            <a:r>
              <a:rPr lang="en-US"/>
              <a:t> Now you can draw front-view portrait! Draw another and another and another until you don’t need to draw the guidelines. </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2774"/>
                                        </p:tgtEl>
                                        <p:attrNameLst>
                                          <p:attrName>style.visibility</p:attrName>
                                        </p:attrNameLst>
                                      </p:cBhvr>
                                      <p:to>
                                        <p:strVal val="visible"/>
                                      </p:to>
                                    </p:set>
                                    <p:animEffect transition="in" filter="wipe(down)">
                                      <p:cBhvr>
                                        <p:cTn id="7" dur="580">
                                          <p:stCondLst>
                                            <p:cond delay="0"/>
                                          </p:stCondLst>
                                        </p:cTn>
                                        <p:tgtEl>
                                          <p:spTgt spid="32774"/>
                                        </p:tgtEl>
                                      </p:cBhvr>
                                    </p:animEffect>
                                    <p:anim calcmode="lin" valueType="num">
                                      <p:cBhvr>
                                        <p:cTn id="8" dur="1822" tmFilter="0,0; 0.14,0.36; 0.43,0.73; 0.71,0.91; 1.0,1.0">
                                          <p:stCondLst>
                                            <p:cond delay="0"/>
                                          </p:stCondLst>
                                        </p:cTn>
                                        <p:tgtEl>
                                          <p:spTgt spid="3277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277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277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277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2774"/>
                                        </p:tgtEl>
                                        <p:attrNameLst>
                                          <p:attrName>ppt_y</p:attrName>
                                        </p:attrNameLst>
                                      </p:cBhvr>
                                      <p:tavLst>
                                        <p:tav tm="0" fmla="#ppt_y-sin(pi*$)/81">
                                          <p:val>
                                            <p:fltVal val="0"/>
                                          </p:val>
                                        </p:tav>
                                        <p:tav tm="100000">
                                          <p:val>
                                            <p:fltVal val="1"/>
                                          </p:val>
                                        </p:tav>
                                      </p:tavLst>
                                    </p:anim>
                                    <p:animScale>
                                      <p:cBhvr>
                                        <p:cTn id="13" dur="26">
                                          <p:stCondLst>
                                            <p:cond delay="650"/>
                                          </p:stCondLst>
                                        </p:cTn>
                                        <p:tgtEl>
                                          <p:spTgt spid="32774"/>
                                        </p:tgtEl>
                                      </p:cBhvr>
                                      <p:to x="100000" y="60000"/>
                                    </p:animScale>
                                    <p:animScale>
                                      <p:cBhvr>
                                        <p:cTn id="14" dur="166" decel="50000">
                                          <p:stCondLst>
                                            <p:cond delay="676"/>
                                          </p:stCondLst>
                                        </p:cTn>
                                        <p:tgtEl>
                                          <p:spTgt spid="32774"/>
                                        </p:tgtEl>
                                      </p:cBhvr>
                                      <p:to x="100000" y="100000"/>
                                    </p:animScale>
                                    <p:animScale>
                                      <p:cBhvr>
                                        <p:cTn id="15" dur="26">
                                          <p:stCondLst>
                                            <p:cond delay="1312"/>
                                          </p:stCondLst>
                                        </p:cTn>
                                        <p:tgtEl>
                                          <p:spTgt spid="32774"/>
                                        </p:tgtEl>
                                      </p:cBhvr>
                                      <p:to x="100000" y="80000"/>
                                    </p:animScale>
                                    <p:animScale>
                                      <p:cBhvr>
                                        <p:cTn id="16" dur="166" decel="50000">
                                          <p:stCondLst>
                                            <p:cond delay="1338"/>
                                          </p:stCondLst>
                                        </p:cTn>
                                        <p:tgtEl>
                                          <p:spTgt spid="32774"/>
                                        </p:tgtEl>
                                      </p:cBhvr>
                                      <p:to x="100000" y="100000"/>
                                    </p:animScale>
                                    <p:animScale>
                                      <p:cBhvr>
                                        <p:cTn id="17" dur="26">
                                          <p:stCondLst>
                                            <p:cond delay="1642"/>
                                          </p:stCondLst>
                                        </p:cTn>
                                        <p:tgtEl>
                                          <p:spTgt spid="32774"/>
                                        </p:tgtEl>
                                      </p:cBhvr>
                                      <p:to x="100000" y="90000"/>
                                    </p:animScale>
                                    <p:animScale>
                                      <p:cBhvr>
                                        <p:cTn id="18" dur="166" decel="50000">
                                          <p:stCondLst>
                                            <p:cond delay="1668"/>
                                          </p:stCondLst>
                                        </p:cTn>
                                        <p:tgtEl>
                                          <p:spTgt spid="32774"/>
                                        </p:tgtEl>
                                      </p:cBhvr>
                                      <p:to x="100000" y="100000"/>
                                    </p:animScale>
                                    <p:animScale>
                                      <p:cBhvr>
                                        <p:cTn id="19" dur="26">
                                          <p:stCondLst>
                                            <p:cond delay="1808"/>
                                          </p:stCondLst>
                                        </p:cTn>
                                        <p:tgtEl>
                                          <p:spTgt spid="32774"/>
                                        </p:tgtEl>
                                      </p:cBhvr>
                                      <p:to x="100000" y="95000"/>
                                    </p:animScale>
                                    <p:animScale>
                                      <p:cBhvr>
                                        <p:cTn id="20" dur="166" decel="50000">
                                          <p:stCondLst>
                                            <p:cond delay="1834"/>
                                          </p:stCondLst>
                                        </p:cTn>
                                        <p:tgtEl>
                                          <p:spTgt spid="3277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p:txBody>
          <a:bodyPr/>
          <a:lstStyle/>
          <a:p>
            <a:pPr eaLnBrk="1" hangingPunct="1"/>
            <a:r>
              <a:rPr lang="en-US" dirty="0" smtClean="0"/>
              <a:t>Now is your turn</a:t>
            </a:r>
          </a:p>
        </p:txBody>
      </p:sp>
      <p:sp>
        <p:nvSpPr>
          <p:cNvPr id="21507" name="Rectangle 3"/>
          <p:cNvSpPr>
            <a:spLocks noGrp="1"/>
          </p:cNvSpPr>
          <p:nvPr>
            <p:ph type="body" idx="1"/>
          </p:nvPr>
        </p:nvSpPr>
        <p:spPr/>
        <p:txBody>
          <a:bodyPr/>
          <a:lstStyle/>
          <a:p>
            <a:pPr eaLnBrk="1" hangingPunct="1"/>
            <a:r>
              <a:rPr lang="en-US" dirty="0" smtClean="0"/>
              <a:t>Homework:</a:t>
            </a:r>
          </a:p>
          <a:p>
            <a:pPr eaLnBrk="1" hangingPunct="1"/>
            <a:r>
              <a:rPr lang="en-US" dirty="0" smtClean="0"/>
              <a:t>Think what portrait you want to draw.</a:t>
            </a:r>
          </a:p>
          <a:p>
            <a:pPr eaLnBrk="1" hangingPunct="1"/>
            <a:r>
              <a:rPr lang="en-US" dirty="0" smtClean="0"/>
              <a:t>Write the portrait on a paper.</a:t>
            </a:r>
          </a:p>
          <a:p>
            <a:pPr eaLnBrk="1" hangingPunct="1"/>
            <a:r>
              <a:rPr lang="en-US" smtClean="0"/>
              <a:t>Turn in to the teacher</a:t>
            </a:r>
          </a:p>
        </p:txBody>
      </p:sp>
    </p:spTree>
  </p:cSld>
  <p:clrMapOvr>
    <a:masterClrMapping/>
  </p:clrMapOvr>
  <p:transition spd="slow">
    <p:circl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357</TotalTime>
  <Words>712</Words>
  <Application>Microsoft Office PowerPoint</Application>
  <PresentationFormat>On-screen Show (4:3)</PresentationFormat>
  <Paragraphs>51</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Verdana</vt:lpstr>
      <vt:lpstr>Office Theme</vt:lpstr>
      <vt:lpstr>Anatomy of the Face and Head Underlying Facial Expression</vt:lpstr>
      <vt:lpstr>Anatomy of the Human Skull</vt:lpstr>
      <vt:lpstr>Muscular Anatomy</vt:lpstr>
      <vt:lpstr>PowerPoint Presentation</vt:lpstr>
      <vt:lpstr>Facial Proportion</vt:lpstr>
      <vt:lpstr>Technique Demonstration:  Face Proportions (Front 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Now is your turn</vt:lpstr>
    </vt:vector>
  </TitlesOfParts>
  <Company>CCSD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of the Face and Head Underlying Facial Expression</dc:title>
  <dc:creator>bohemmm</dc:creator>
  <cp:lastModifiedBy>LocalAdmin</cp:lastModifiedBy>
  <cp:revision>15</cp:revision>
  <dcterms:created xsi:type="dcterms:W3CDTF">2009-04-27T18:38:00Z</dcterms:created>
  <dcterms:modified xsi:type="dcterms:W3CDTF">2017-09-11T20:46:21Z</dcterms:modified>
</cp:coreProperties>
</file>